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66" r:id="rId3"/>
    <p:sldId id="317" r:id="rId4"/>
    <p:sldId id="341" r:id="rId5"/>
    <p:sldId id="316" r:id="rId6"/>
    <p:sldId id="342" r:id="rId7"/>
    <p:sldId id="343" r:id="rId8"/>
    <p:sldId id="350" r:id="rId9"/>
    <p:sldId id="256" r:id="rId10"/>
    <p:sldId id="267" r:id="rId11"/>
    <p:sldId id="269" r:id="rId12"/>
    <p:sldId id="260" r:id="rId13"/>
    <p:sldId id="258" r:id="rId14"/>
    <p:sldId id="265" r:id="rId15"/>
    <p:sldId id="262" r:id="rId16"/>
    <p:sldId id="345" r:id="rId17"/>
    <p:sldId id="264" r:id="rId18"/>
    <p:sldId id="268" r:id="rId19"/>
    <p:sldId id="263" r:id="rId20"/>
    <p:sldId id="351" r:id="rId21"/>
    <p:sldId id="352" r:id="rId22"/>
    <p:sldId id="353" r:id="rId23"/>
    <p:sldId id="354" r:id="rId24"/>
    <p:sldId id="261" r:id="rId25"/>
    <p:sldId id="355" r:id="rId26"/>
    <p:sldId id="356" r:id="rId27"/>
    <p:sldId id="357" r:id="rId28"/>
    <p:sldId id="358" r:id="rId29"/>
    <p:sldId id="359" r:id="rId30"/>
    <p:sldId id="360" r:id="rId31"/>
    <p:sldId id="361" r:id="rId32"/>
    <p:sldId id="346" r:id="rId33"/>
    <p:sldId id="347" r:id="rId34"/>
    <p:sldId id="349" r:id="rId35"/>
    <p:sldId id="344" r:id="rId36"/>
    <p:sldId id="310" r:id="rId37"/>
    <p:sldId id="348" r:id="rId38"/>
    <p:sldId id="311" r:id="rId39"/>
    <p:sldId id="340" r:id="rId40"/>
    <p:sldId id="31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933" autoAdjust="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AFD51-FC5A-4B8D-B1E7-229A38679505}" type="datetimeFigureOut">
              <a:rPr lang="en-US" smtClean="0"/>
              <a:t>4/2/2020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E0603-36B7-4150-96B3-17BC370E960E}" type="slidenum">
              <a:rPr lang="en-US" smtClean="0"/>
              <a:t>‹#›</a:t>
            </a:fld>
            <a:endParaRPr lang="en-US" dirty="0"/>
          </a:p>
        </p:txBody>
      </p:sp>
    </p:spTree>
    <p:extLst>
      <p:ext uri="{BB962C8B-B14F-4D97-AF65-F5344CB8AC3E}">
        <p14:creationId xmlns:p14="http://schemas.microsoft.com/office/powerpoint/2010/main" val="90790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lickr.com/photos/wikidave/7386337594/"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E0603-36B7-4150-96B3-17BC370E960E}" type="slidenum">
              <a:rPr lang="en-US" smtClean="0"/>
              <a:t>1</a:t>
            </a:fld>
            <a:endParaRPr lang="en-US" dirty="0"/>
          </a:p>
        </p:txBody>
      </p:sp>
    </p:spTree>
    <p:extLst>
      <p:ext uri="{BB962C8B-B14F-4D97-AF65-F5344CB8AC3E}">
        <p14:creationId xmlns:p14="http://schemas.microsoft.com/office/powerpoint/2010/main" val="256640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www.flickr.com/photos/wikidave/7386337594/"/>
              </a:rPr>
              <a:t>This Photo</a:t>
            </a:r>
            <a:r>
              <a:rPr lang="en-US" sz="1200" dirty="0"/>
              <a:t> by Unknown Author is licensed under </a:t>
            </a:r>
            <a:r>
              <a:rPr lang="en-US" sz="1200" dirty="0">
                <a:hlinkClick r:id="rId4" tooltip="https://creativecommons.org/licenses/by-sa/3.0/"/>
              </a:rPr>
              <a:t>CC BY-SA</a:t>
            </a:r>
            <a:r>
              <a:rPr lang="en-US" sz="1200" dirty="0"/>
              <a:t> [employment]</a:t>
            </a:r>
          </a:p>
          <a:p>
            <a:endParaRPr lang="en-US" dirty="0"/>
          </a:p>
        </p:txBody>
      </p:sp>
      <p:sp>
        <p:nvSpPr>
          <p:cNvPr id="4" name="Slide Number Placeholder 3"/>
          <p:cNvSpPr>
            <a:spLocks noGrp="1"/>
          </p:cNvSpPr>
          <p:nvPr>
            <p:ph type="sldNum" sz="quarter" idx="5"/>
          </p:nvPr>
        </p:nvSpPr>
        <p:spPr/>
        <p:txBody>
          <a:bodyPr/>
          <a:lstStyle/>
          <a:p>
            <a:fld id="{C02E0603-36B7-4150-96B3-17BC370E960E}" type="slidenum">
              <a:rPr lang="en-US" smtClean="0"/>
              <a:t>8</a:t>
            </a:fld>
            <a:endParaRPr lang="en-US" dirty="0"/>
          </a:p>
        </p:txBody>
      </p:sp>
    </p:spTree>
    <p:extLst>
      <p:ext uri="{BB962C8B-B14F-4D97-AF65-F5344CB8AC3E}">
        <p14:creationId xmlns:p14="http://schemas.microsoft.com/office/powerpoint/2010/main" val="1136920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vote-nola.org</a:t>
            </a:r>
          </a:p>
        </p:txBody>
      </p:sp>
      <p:sp>
        <p:nvSpPr>
          <p:cNvPr id="4" name="Slide Number Placeholder 3"/>
          <p:cNvSpPr>
            <a:spLocks noGrp="1"/>
          </p:cNvSpPr>
          <p:nvPr>
            <p:ph type="sldNum" sz="quarter" idx="5"/>
          </p:nvPr>
        </p:nvSpPr>
        <p:spPr/>
        <p:txBody>
          <a:bodyPr/>
          <a:lstStyle/>
          <a:p>
            <a:fld id="{C02E0603-36B7-4150-96B3-17BC370E960E}" type="slidenum">
              <a:rPr lang="en-US" smtClean="0"/>
              <a:t>20</a:t>
            </a:fld>
            <a:endParaRPr lang="en-US" dirty="0"/>
          </a:p>
        </p:txBody>
      </p:sp>
    </p:spTree>
    <p:extLst>
      <p:ext uri="{BB962C8B-B14F-4D97-AF65-F5344CB8AC3E}">
        <p14:creationId xmlns:p14="http://schemas.microsoft.com/office/powerpoint/2010/main" val="424710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AC28-3805-644E-8714-7A255DF9D6C9}" type="slidenum">
              <a:rPr lang="en-US" smtClean="0"/>
              <a:t>28</a:t>
            </a:fld>
            <a:endParaRPr lang="en-US" dirty="0"/>
          </a:p>
        </p:txBody>
      </p:sp>
    </p:spTree>
    <p:extLst>
      <p:ext uri="{BB962C8B-B14F-4D97-AF65-F5344CB8AC3E}">
        <p14:creationId xmlns:p14="http://schemas.microsoft.com/office/powerpoint/2010/main" val="339853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Excludes local jurisdictions</a:t>
            </a:r>
          </a:p>
        </p:txBody>
      </p:sp>
      <p:sp>
        <p:nvSpPr>
          <p:cNvPr id="4" name="Slide Number Placeholder 3"/>
          <p:cNvSpPr>
            <a:spLocks noGrp="1"/>
          </p:cNvSpPr>
          <p:nvPr>
            <p:ph type="sldNum" sz="quarter" idx="5"/>
          </p:nvPr>
        </p:nvSpPr>
        <p:spPr/>
        <p:txBody>
          <a:bodyPr/>
          <a:lstStyle/>
          <a:p>
            <a:fld id="{C02E0603-36B7-4150-96B3-17BC370E960E}" type="slidenum">
              <a:rPr lang="en-US" smtClean="0"/>
              <a:t>34</a:t>
            </a:fld>
            <a:endParaRPr lang="en-US" dirty="0"/>
          </a:p>
        </p:txBody>
      </p:sp>
    </p:spTree>
    <p:extLst>
      <p:ext uri="{BB962C8B-B14F-4D97-AF65-F5344CB8AC3E}">
        <p14:creationId xmlns:p14="http://schemas.microsoft.com/office/powerpoint/2010/main" val="382634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E0603-36B7-4150-96B3-17BC370E960E}" type="slidenum">
              <a:rPr lang="en-US" smtClean="0"/>
              <a:t>40</a:t>
            </a:fld>
            <a:endParaRPr lang="en-US" dirty="0"/>
          </a:p>
        </p:txBody>
      </p:sp>
    </p:spTree>
    <p:extLst>
      <p:ext uri="{BB962C8B-B14F-4D97-AF65-F5344CB8AC3E}">
        <p14:creationId xmlns:p14="http://schemas.microsoft.com/office/powerpoint/2010/main" val="48213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043-8835-45FD-963C-E3EBDDCA41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35D21-33FE-4368-AC1C-FE276871D9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CA97A9-1308-4452-B3FD-5B4F6E40F62D}"/>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5" name="Footer Placeholder 4">
            <a:extLst>
              <a:ext uri="{FF2B5EF4-FFF2-40B4-BE49-F238E27FC236}">
                <a16:creationId xmlns:a16="http://schemas.microsoft.com/office/drawing/2014/main" id="{66CBAAA3-23D8-4A45-B1A7-9D84B23791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769247-5477-4B0A-AF17-3EC75BE13E7D}"/>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1601538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EC5D-CCD1-463B-A848-E01960A21D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6473E9-76D7-48BF-AF9A-F315342EBD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47385-8AFE-47CA-BF06-DCA0AE7E812D}"/>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5" name="Footer Placeholder 4">
            <a:extLst>
              <a:ext uri="{FF2B5EF4-FFF2-40B4-BE49-F238E27FC236}">
                <a16:creationId xmlns:a16="http://schemas.microsoft.com/office/drawing/2014/main" id="{C813C0B8-38B1-4441-B15D-CA75A78966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907A98-6815-4846-AD0E-A584C1F0E17F}"/>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325723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DB0AD3-0C8B-4689-8719-09DD7D83EA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2C6A6F-6B63-4E08-AC27-404B970A55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10AE5-24DF-42E2-B5C8-7587A5EFFC0D}"/>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5" name="Footer Placeholder 4">
            <a:extLst>
              <a:ext uri="{FF2B5EF4-FFF2-40B4-BE49-F238E27FC236}">
                <a16:creationId xmlns:a16="http://schemas.microsoft.com/office/drawing/2014/main" id="{3941E066-DFAF-44D0-8D5C-CC27DB89B3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537BD9-61E8-4B16-8550-4142F345D5F0}"/>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290539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682A-F2FF-494D-81B1-708A156EA6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EC51F-4171-4393-A976-5B681C73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A9B1D-4CE5-46B2-8C29-84DCFE883FBA}"/>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5" name="Footer Placeholder 4">
            <a:extLst>
              <a:ext uri="{FF2B5EF4-FFF2-40B4-BE49-F238E27FC236}">
                <a16:creationId xmlns:a16="http://schemas.microsoft.com/office/drawing/2014/main" id="{DF35D805-87B6-4546-BAED-6C315924D6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5A266A-6515-4C2F-BEEF-452DFD4C7328}"/>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228248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D5A-E1D6-410A-9E69-464D4CE58D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08C3D8-9BB4-4E5C-B502-E49590ED6B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76B715-5537-4BA8-B20B-491741804BBA}"/>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5" name="Footer Placeholder 4">
            <a:extLst>
              <a:ext uri="{FF2B5EF4-FFF2-40B4-BE49-F238E27FC236}">
                <a16:creationId xmlns:a16="http://schemas.microsoft.com/office/drawing/2014/main" id="{141DE433-33D2-443A-952B-65B3E8B350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009E28-B91E-4232-A6EF-8D38CC078B0D}"/>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2364769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DEE4-F951-4631-B4A8-0BA179CC1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B44E5B-BF87-4C89-9165-9504DEBAB4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EBB40-6DC2-4506-A0AB-DE376870CD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18D3B9-33F0-4F2A-BB54-F2CD77293622}"/>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6" name="Footer Placeholder 5">
            <a:extLst>
              <a:ext uri="{FF2B5EF4-FFF2-40B4-BE49-F238E27FC236}">
                <a16:creationId xmlns:a16="http://schemas.microsoft.com/office/drawing/2014/main" id="{9938E0CF-E432-4F24-88BA-7B177A0715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FECFF8-CEC4-4515-8964-63A1AC5CDBF4}"/>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311943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31F1-836C-47EF-946C-7340C0F368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1D2A28-B91C-4F31-BA6B-04116A01E5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9F504-AB76-4965-8A55-C7C4554698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8E3A9-D2F7-4D85-9D9A-263DF052AC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7F16BB-04B3-4A1B-A5D8-0423F9EEA2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F19306-74DA-4329-BA78-93673441829F}"/>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8" name="Footer Placeholder 7">
            <a:extLst>
              <a:ext uri="{FF2B5EF4-FFF2-40B4-BE49-F238E27FC236}">
                <a16:creationId xmlns:a16="http://schemas.microsoft.com/office/drawing/2014/main" id="{7634D747-21F5-46C8-9486-2EC4F961126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E84F31-1684-49E0-A565-163DA5AB4812}"/>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305999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5ED44-790B-4631-B32D-D76BE39678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1F8CF-8575-43D6-A4D7-EF1DDD207012}"/>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4" name="Footer Placeholder 3">
            <a:extLst>
              <a:ext uri="{FF2B5EF4-FFF2-40B4-BE49-F238E27FC236}">
                <a16:creationId xmlns:a16="http://schemas.microsoft.com/office/drawing/2014/main" id="{9ADF4C9F-A14B-445B-88A1-F0C4DD91AFF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20E0AD-AEF2-423B-88A1-8F8C478E4C49}"/>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357627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C060D-8580-416B-8A5E-0A6B9894DCD1}"/>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3" name="Footer Placeholder 2">
            <a:extLst>
              <a:ext uri="{FF2B5EF4-FFF2-40B4-BE49-F238E27FC236}">
                <a16:creationId xmlns:a16="http://schemas.microsoft.com/office/drawing/2014/main" id="{1E731546-0012-4D6B-85FB-1FEF1ECE61D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30091F8-F832-4CDC-8A1D-0BC0D6392046}"/>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276166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E76E5-4D56-461F-BFBF-E10E3D89B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DF5075-DAAA-494B-BDCD-37E052E13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265F8-5517-45D3-90F6-DB349401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D012F-3436-4390-BB4B-42E947E1E5E6}"/>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6" name="Footer Placeholder 5">
            <a:extLst>
              <a:ext uri="{FF2B5EF4-FFF2-40B4-BE49-F238E27FC236}">
                <a16:creationId xmlns:a16="http://schemas.microsoft.com/office/drawing/2014/main" id="{53F2C4E8-122E-4417-82E2-F8F17644AD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49BDB9-6240-4E60-8817-4D0A234D8EDC}"/>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319735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4E17-D7E0-4B9E-9176-A8C8E3709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62EA11-EB4B-4CCD-ACD3-B1DF2785E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A5614F-42A0-4733-B64B-BFEA38149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7FC7C-FFF7-4783-A1A2-534C491E71F3}"/>
              </a:ext>
            </a:extLst>
          </p:cNvPr>
          <p:cNvSpPr>
            <a:spLocks noGrp="1"/>
          </p:cNvSpPr>
          <p:nvPr>
            <p:ph type="dt" sz="half" idx="10"/>
          </p:nvPr>
        </p:nvSpPr>
        <p:spPr/>
        <p:txBody>
          <a:bodyPr/>
          <a:lstStyle/>
          <a:p>
            <a:fld id="{A2CC64E6-BC15-4C82-A36A-3E98AFC30BA5}" type="datetimeFigureOut">
              <a:rPr lang="en-US" smtClean="0"/>
              <a:t>4/2/2020</a:t>
            </a:fld>
            <a:endParaRPr lang="en-US" dirty="0"/>
          </a:p>
        </p:txBody>
      </p:sp>
      <p:sp>
        <p:nvSpPr>
          <p:cNvPr id="6" name="Footer Placeholder 5">
            <a:extLst>
              <a:ext uri="{FF2B5EF4-FFF2-40B4-BE49-F238E27FC236}">
                <a16:creationId xmlns:a16="http://schemas.microsoft.com/office/drawing/2014/main" id="{C6B37964-19C3-4999-AA29-6D534F2CA1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234717-9CEC-4E74-839A-A1A66E5251AA}"/>
              </a:ext>
            </a:extLst>
          </p:cNvPr>
          <p:cNvSpPr>
            <a:spLocks noGrp="1"/>
          </p:cNvSpPr>
          <p:nvPr>
            <p:ph type="sldNum" sz="quarter" idx="12"/>
          </p:nvPr>
        </p:nvSpPr>
        <p:spPr/>
        <p:txBody>
          <a:bodyPr/>
          <a:lstStyle/>
          <a:p>
            <a:fld id="{20E50A15-9A26-47ED-9F52-9F93494C27B6}" type="slidenum">
              <a:rPr lang="en-US" smtClean="0"/>
              <a:t>‹#›</a:t>
            </a:fld>
            <a:endParaRPr lang="en-US" dirty="0"/>
          </a:p>
        </p:txBody>
      </p:sp>
    </p:spTree>
    <p:extLst>
      <p:ext uri="{BB962C8B-B14F-4D97-AF65-F5344CB8AC3E}">
        <p14:creationId xmlns:p14="http://schemas.microsoft.com/office/powerpoint/2010/main" val="201643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C4B141-FF8B-41C1-B72B-819B489A63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49CA89-D2A2-4BEF-92A7-71C97EC19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5C441-0532-4DF6-83CF-AE55B0260D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C64E6-BC15-4C82-A36A-3E98AFC30BA5}" type="datetimeFigureOut">
              <a:rPr lang="en-US" smtClean="0"/>
              <a:t>4/2/2020</a:t>
            </a:fld>
            <a:endParaRPr lang="en-US" dirty="0"/>
          </a:p>
        </p:txBody>
      </p:sp>
      <p:sp>
        <p:nvSpPr>
          <p:cNvPr id="5" name="Footer Placeholder 4">
            <a:extLst>
              <a:ext uri="{FF2B5EF4-FFF2-40B4-BE49-F238E27FC236}">
                <a16:creationId xmlns:a16="http://schemas.microsoft.com/office/drawing/2014/main" id="{B64AAFCC-1E95-4AD1-B789-57887A9D4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D7B10F4-BFCE-4EF2-9D99-FD7005D6D8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50A15-9A26-47ED-9F52-9F93494C27B6}" type="slidenum">
              <a:rPr lang="en-US" smtClean="0"/>
              <a:t>‹#›</a:t>
            </a:fld>
            <a:endParaRPr lang="en-US" dirty="0"/>
          </a:p>
        </p:txBody>
      </p:sp>
    </p:spTree>
    <p:extLst>
      <p:ext uri="{BB962C8B-B14F-4D97-AF65-F5344CB8AC3E}">
        <p14:creationId xmlns:p14="http://schemas.microsoft.com/office/powerpoint/2010/main" val="400516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northcarolinahealthnews.org/2019/09/09/2020-census-nc-hard-to-count-populations/"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uptownnotes.com/modern-day-slavery-ga-prison-protest/" TargetMode="External"/><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unprison.com/2015/06/29/justice-breyer-lets-america-the-death-penalty-is-broken-and-a-humane-method-of-killing-will-not-fix-it/"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n/people-group-crowd-team-isolated-309097/"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rechfoundationms.org/"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hyperlink" Target="https://www.faircount.org/" TargetMode="External"/><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mobilize.us/faircount/" TargetMode="External"/><Relationship Id="rId5" Type="http://schemas.openxmlformats.org/officeDocument/2006/relationships/image" Target="../media/image34.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nul.org/"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mgaleg.maryland.gov/webmga/frmStatutesText.aspx?article=gel&amp;section=8-701&amp;ext=html&amp;session=2019RS&amp;tab=subject5" TargetMode="External"/><Relationship Id="rId3" Type="http://schemas.openxmlformats.org/officeDocument/2006/relationships/image" Target="../media/image41.jpeg"/><Relationship Id="rId7" Type="http://schemas.openxmlformats.org/officeDocument/2006/relationships/hyperlink" Target="http://mgaleg.maryland.gov/webmga/frmStatutesText.aspx?article=gsg&amp;section=2-2A-01&amp;ext=html&amp;session=2019RS&amp;tab=subject5" TargetMode="External"/><Relationship Id="rId12" Type="http://schemas.openxmlformats.org/officeDocument/2006/relationships/hyperlink" Target="http://lawfilesext.leg.wa.gov/biennium/2019-20/Pdf/Bills/Session%20Laws/Senate/5287-S2.SL.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delcode.delaware.gov/title29/c008/sc01/index.shtml" TargetMode="External"/><Relationship Id="rId11" Type="http://schemas.openxmlformats.org/officeDocument/2006/relationships/hyperlink" Target="https://www.nysenate.gov/legislation/laws/LEG/83-M" TargetMode="External"/><Relationship Id="rId5" Type="http://schemas.openxmlformats.org/officeDocument/2006/relationships/hyperlink" Target="https://leg.colorado.gov/sites/default/files/2020a_1010_signed.pdf" TargetMode="External"/><Relationship Id="rId10" Type="http://schemas.openxmlformats.org/officeDocument/2006/relationships/hyperlink" Target="http://custom.statenet.com/public/resources.cgi?id=ID:bill:NJ2018000S758&amp;ciq=ncsl&amp;client_md=3cc762d212552fcdda49a48da07ab132&amp;mode=current_text" TargetMode="External"/><Relationship Id="rId4" Type="http://schemas.openxmlformats.org/officeDocument/2006/relationships/hyperlink" Target="http://leginfo.legislature.ca.gov/faces/codes_displayText.xhtml?lawCode=ELEC&amp;division=21.&amp;title=&amp;part=&amp;chapter=1.&amp;article=" TargetMode="External"/><Relationship Id="rId9" Type="http://schemas.openxmlformats.org/officeDocument/2006/relationships/hyperlink" Target="https://www.leg.state.nv.us/App/NELIS/REL/80th2019/Bill/6863/Tex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mailchi.mp/da4ad37868ba/census2020-htc-map-updates-feb-2020" TargetMode="External"/><Relationship Id="rId2" Type="http://schemas.openxmlformats.org/officeDocument/2006/relationships/hyperlink" Target="http://www.censushardtocountmaps2020.us/"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bit.ly/2WUTeAy"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zoom.us/webinar/register/WN_4rUZG0srThiWu7SF-m30tQ"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openclipart.org/detail/203701/teacher-color" TargetMode="External"/><Relationship Id="rId5" Type="http://schemas.openxmlformats.org/officeDocument/2006/relationships/image" Target="../media/image7.png"/><Relationship Id="rId4" Type="http://schemas.openxmlformats.org/officeDocument/2006/relationships/hyperlink" Target="https://pixabay.com/en/health-medicine-serpent-wings-304919/" TargetMode="External"/><Relationship Id="rId9" Type="http://schemas.openxmlformats.org/officeDocument/2006/relationships/hyperlink" Target="http://www.flickr.com/photos/wikidave/7386337594/"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41763-4682-4BDD-BA99-5C48CE97F7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09696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E1D13B4D-814E-4AE9-826C-205419BDB99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6671"/>
          <a:stretch/>
        </p:blipFill>
        <p:spPr>
          <a:xfrm>
            <a:off x="1483564" y="5263376"/>
            <a:ext cx="9143980" cy="159462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C4C603FA-6CB1-4FAE-B4B9-549D0B10255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00" y="-5070"/>
            <a:ext cx="9220200" cy="1000017"/>
          </a:xfrm>
          <a:prstGeom prst="rect">
            <a:avLst/>
          </a:prstGeom>
        </p:spPr>
      </p:pic>
      <p:sp>
        <p:nvSpPr>
          <p:cNvPr id="14" name="Rectangle 13">
            <a:extLst>
              <a:ext uri="{FF2B5EF4-FFF2-40B4-BE49-F238E27FC236}">
                <a16:creationId xmlns:a16="http://schemas.microsoft.com/office/drawing/2014/main" id="{70EDEC63-69B4-4F73-809A-863C8138E31F}"/>
              </a:ext>
            </a:extLst>
          </p:cNvPr>
          <p:cNvSpPr/>
          <p:nvPr/>
        </p:nvSpPr>
        <p:spPr>
          <a:xfrm>
            <a:off x="3417749" y="5920693"/>
            <a:ext cx="5275611" cy="461665"/>
          </a:xfrm>
          <a:prstGeom prst="rect">
            <a:avLst/>
          </a:prstGeom>
        </p:spPr>
        <p:txBody>
          <a:bodyPr wrap="none">
            <a:spAutoFit/>
          </a:bodyPr>
          <a:lstStyle/>
          <a:p>
            <a:r>
              <a:rPr lang="en-US" sz="2400" b="1" dirty="0">
                <a:solidFill>
                  <a:srgbClr val="0070C0"/>
                </a:solidFill>
              </a:rPr>
              <a:t>ONE VILLAGE. </a:t>
            </a:r>
            <a:r>
              <a:rPr lang="en-US" sz="2400" b="1" dirty="0">
                <a:solidFill>
                  <a:schemeClr val="bg1"/>
                </a:solidFill>
              </a:rPr>
              <a:t>ONE VISION. </a:t>
            </a:r>
            <a:r>
              <a:rPr lang="en-US" sz="2400" b="1" dirty="0">
                <a:solidFill>
                  <a:srgbClr val="0070C0"/>
                </a:solidFill>
              </a:rPr>
              <a:t>ONE VOICE.</a:t>
            </a:r>
            <a:r>
              <a:rPr lang="en-US" sz="2400" b="1" dirty="0">
                <a:solidFill>
                  <a:srgbClr val="92D050"/>
                </a:solidFill>
              </a:rPr>
              <a:t>.</a:t>
            </a:r>
          </a:p>
        </p:txBody>
      </p:sp>
      <p:sp>
        <p:nvSpPr>
          <p:cNvPr id="8" name="TextBox 10">
            <a:extLst>
              <a:ext uri="{FF2B5EF4-FFF2-40B4-BE49-F238E27FC236}">
                <a16:creationId xmlns:a16="http://schemas.microsoft.com/office/drawing/2014/main" id="{85231226-AF53-43FA-AC4C-8B42604AEC97}"/>
              </a:ext>
            </a:extLst>
          </p:cNvPr>
          <p:cNvSpPr txBox="1"/>
          <p:nvPr/>
        </p:nvSpPr>
        <p:spPr>
          <a:xfrm>
            <a:off x="3153629" y="188126"/>
            <a:ext cx="5588649" cy="713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000" b="1">
                <a:solidFill>
                  <a:srgbClr val="26306D"/>
                </a:solidFill>
                <a:latin typeface="Century Gothic"/>
                <a:ea typeface="Century Gothic"/>
                <a:cs typeface="Century Gothic"/>
                <a:sym typeface="Century Gothic"/>
              </a:defRPr>
            </a:lvl1pPr>
          </a:lstStyle>
          <a:p>
            <a:r>
              <a:rPr lang="en-US" dirty="0">
                <a:solidFill>
                  <a:schemeClr val="bg1"/>
                </a:solidFill>
              </a:rPr>
              <a:t>Who We Are</a:t>
            </a:r>
            <a:endParaRPr dirty="0">
              <a:solidFill>
                <a:schemeClr val="bg1"/>
              </a:solidFill>
            </a:endParaRPr>
          </a:p>
        </p:txBody>
      </p:sp>
      <p:sp>
        <p:nvSpPr>
          <p:cNvPr id="3" name="Rectangle 2">
            <a:extLst>
              <a:ext uri="{FF2B5EF4-FFF2-40B4-BE49-F238E27FC236}">
                <a16:creationId xmlns:a16="http://schemas.microsoft.com/office/drawing/2014/main" id="{50D7D9F9-82D9-4388-B1ED-247304582BA4}"/>
              </a:ext>
            </a:extLst>
          </p:cNvPr>
          <p:cNvSpPr/>
          <p:nvPr/>
        </p:nvSpPr>
        <p:spPr>
          <a:xfrm>
            <a:off x="6136448" y="1197836"/>
            <a:ext cx="4572001" cy="4154984"/>
          </a:xfrm>
          <a:prstGeom prst="rect">
            <a:avLst/>
          </a:prstGeom>
        </p:spPr>
        <p:txBody>
          <a:bodyPr wrap="square">
            <a:spAutoFit/>
          </a:bodyPr>
          <a:lstStyle/>
          <a:p>
            <a:pPr marL="285750" indent="-285750">
              <a:buFont typeface="Wingdings" panose="05000000000000000000" pitchFamily="2" charset="2"/>
              <a:buChar char="Ø"/>
            </a:pPr>
            <a:r>
              <a:rPr lang="en-US" sz="1550" b="1" dirty="0">
                <a:latin typeface="Century Gothic" panose="020B0502020202020204" pitchFamily="34" charset="0"/>
              </a:rPr>
              <a:t>One Voice is a non-profit organization that build community awareness by organizing civic institutions and partnering with community, state and regional coalitions that support and increase the efficacy of local organizations.</a:t>
            </a:r>
          </a:p>
          <a:p>
            <a:pPr marL="285750" indent="-285750">
              <a:buFont typeface="Wingdings" panose="05000000000000000000" pitchFamily="2" charset="2"/>
              <a:buChar char="Ø"/>
            </a:pPr>
            <a:endParaRPr lang="en-US" sz="1550" b="1" dirty="0">
              <a:latin typeface="Century Gothic" panose="020B0502020202020204" pitchFamily="34" charset="0"/>
            </a:endParaRPr>
          </a:p>
          <a:p>
            <a:pPr marL="285750" indent="-285750">
              <a:buFont typeface="Wingdings" panose="05000000000000000000" pitchFamily="2" charset="2"/>
              <a:buChar char="Ø"/>
            </a:pPr>
            <a:r>
              <a:rPr lang="en-US" sz="1550" b="1" dirty="0">
                <a:latin typeface="Century Gothic" panose="020B0502020202020204" pitchFamily="34" charset="0"/>
              </a:rPr>
              <a:t>We believe that by strengthening local leadership, building community awareness, increasing civic participation and enhancing the capacity of existing organizations, we can impact the formation of public policy to generate structural transformation and it all starts with the Census followed by the Redistricting process.</a:t>
            </a:r>
          </a:p>
          <a:p>
            <a:endParaRPr lang="en-US" sz="1600" b="1" dirty="0">
              <a:latin typeface="Century Gothic" panose="020B0502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96E9B47B-28BB-4AF3-83E3-49E4A37FED4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24000" y="1468346"/>
            <a:ext cx="4806145" cy="3471179"/>
          </a:xfrm>
          <a:prstGeom prst="rect">
            <a:avLst/>
          </a:prstGeom>
        </p:spPr>
      </p:pic>
      <p:sp>
        <p:nvSpPr>
          <p:cNvPr id="6" name="TextBox 5">
            <a:extLst>
              <a:ext uri="{FF2B5EF4-FFF2-40B4-BE49-F238E27FC236}">
                <a16:creationId xmlns:a16="http://schemas.microsoft.com/office/drawing/2014/main" id="{DE9FCDA8-3715-4DF4-B1BE-5FDDD5B1E6DC}"/>
              </a:ext>
            </a:extLst>
          </p:cNvPr>
          <p:cNvSpPr txBox="1"/>
          <p:nvPr/>
        </p:nvSpPr>
        <p:spPr>
          <a:xfrm>
            <a:off x="1674805" y="1375265"/>
            <a:ext cx="2126133" cy="276999"/>
          </a:xfrm>
          <a:prstGeom prst="rect">
            <a:avLst/>
          </a:prstGeom>
          <a:noFill/>
        </p:spPr>
        <p:txBody>
          <a:bodyPr wrap="square" rtlCol="0">
            <a:spAutoFit/>
          </a:bodyPr>
          <a:lstStyle/>
          <a:p>
            <a:r>
              <a:rPr lang="en-US" sz="1200" b="1" dirty="0">
                <a:latin typeface="Century Gothic" panose="020B0502020202020204" pitchFamily="34" charset="0"/>
              </a:rPr>
              <a:t>Program Areas of Work</a:t>
            </a:r>
          </a:p>
        </p:txBody>
      </p:sp>
    </p:spTree>
    <p:extLst>
      <p:ext uri="{BB962C8B-B14F-4D97-AF65-F5344CB8AC3E}">
        <p14:creationId xmlns:p14="http://schemas.microsoft.com/office/powerpoint/2010/main" val="205714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2687"/>
          <a:stretch/>
        </p:blipFill>
        <p:spPr>
          <a:xfrm>
            <a:off x="1524020" y="1"/>
            <a:ext cx="9143980" cy="1895697"/>
          </a:xfrm>
          <a:prstGeom prst="rect">
            <a:avLst/>
          </a:prstGeom>
        </p:spPr>
      </p:pic>
      <p:sp>
        <p:nvSpPr>
          <p:cNvPr id="4" name="Rectangle 7">
            <a:extLst>
              <a:ext uri="{FF2B5EF4-FFF2-40B4-BE49-F238E27FC236}">
                <a16:creationId xmlns:a16="http://schemas.microsoft.com/office/drawing/2014/main" id="{7DF80876-84A1-4248-BB8A-732DC18C725A}"/>
              </a:ext>
            </a:extLst>
          </p:cNvPr>
          <p:cNvSpPr/>
          <p:nvPr/>
        </p:nvSpPr>
        <p:spPr>
          <a:xfrm>
            <a:off x="2773678" y="944949"/>
            <a:ext cx="6644642" cy="1242061"/>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5" name="TextBox 10">
            <a:extLst>
              <a:ext uri="{FF2B5EF4-FFF2-40B4-BE49-F238E27FC236}">
                <a16:creationId xmlns:a16="http://schemas.microsoft.com/office/drawing/2014/main" id="{F616F607-5B8D-40EC-8AAC-D68EBFDF2226}"/>
              </a:ext>
            </a:extLst>
          </p:cNvPr>
          <p:cNvSpPr txBox="1"/>
          <p:nvPr/>
        </p:nvSpPr>
        <p:spPr>
          <a:xfrm>
            <a:off x="3301675" y="1224366"/>
            <a:ext cx="5588649" cy="713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000" b="1">
                <a:solidFill>
                  <a:srgbClr val="26306D"/>
                </a:solidFill>
                <a:latin typeface="Century Gothic"/>
                <a:ea typeface="Century Gothic"/>
                <a:cs typeface="Century Gothic"/>
                <a:sym typeface="Century Gothic"/>
              </a:defRPr>
            </a:lvl1pPr>
          </a:lstStyle>
          <a:p>
            <a:r>
              <a:rPr lang="en-US" dirty="0">
                <a:solidFill>
                  <a:srgbClr val="00B0F0"/>
                </a:solidFill>
              </a:rPr>
              <a:t>2020 Census</a:t>
            </a:r>
            <a:endParaRPr dirty="0">
              <a:solidFill>
                <a:srgbClr val="00B0F0"/>
              </a:solidFill>
            </a:endParaRPr>
          </a:p>
        </p:txBody>
      </p:sp>
      <p:sp>
        <p:nvSpPr>
          <p:cNvPr id="6" name="Content Placeholder 2">
            <a:extLst>
              <a:ext uri="{FF2B5EF4-FFF2-40B4-BE49-F238E27FC236}">
                <a16:creationId xmlns:a16="http://schemas.microsoft.com/office/drawing/2014/main" id="{870512BA-D91D-4DC2-8A40-C8B332BAB13F}"/>
              </a:ext>
            </a:extLst>
          </p:cNvPr>
          <p:cNvSpPr txBox="1"/>
          <p:nvPr/>
        </p:nvSpPr>
        <p:spPr>
          <a:xfrm>
            <a:off x="2090382" y="2073602"/>
            <a:ext cx="7553787" cy="347242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defTabSz="182880">
              <a:spcBef>
                <a:spcPts val="100"/>
              </a:spcBef>
              <a:buSzPct val="100000"/>
              <a:defRPr sz="1720" b="1">
                <a:latin typeface="Century Gothic"/>
                <a:ea typeface="Century Gothic"/>
                <a:cs typeface="Century Gothic"/>
                <a:sym typeface="Century Gothic"/>
              </a:defRPr>
            </a:pPr>
            <a:endParaRPr lang="en-US" sz="1720" dirty="0"/>
          </a:p>
          <a:p>
            <a:pPr defTabSz="182880">
              <a:spcBef>
                <a:spcPts val="100"/>
              </a:spcBef>
              <a:defRPr sz="560" b="1">
                <a:latin typeface="Century Gothic"/>
                <a:ea typeface="Century Gothic"/>
                <a:cs typeface="Century Gothic"/>
                <a:sym typeface="Century Gothic"/>
              </a:defRPr>
            </a:pPr>
            <a:endParaRPr lang="en-US" sz="560" dirty="0"/>
          </a:p>
          <a:p>
            <a:pPr defTabSz="182880">
              <a:spcBef>
                <a:spcPts val="100"/>
              </a:spcBef>
              <a:defRPr sz="560" b="1">
                <a:latin typeface="Century Gothic"/>
                <a:ea typeface="Century Gothic"/>
                <a:cs typeface="Century Gothic"/>
                <a:sym typeface="Century Gothic"/>
              </a:defRPr>
            </a:pPr>
            <a:endParaRPr lang="en-US" sz="560" dirty="0"/>
          </a:p>
          <a:p>
            <a:pPr defTabSz="182880">
              <a:spcBef>
                <a:spcPts val="100"/>
              </a:spcBef>
              <a:defRPr sz="560">
                <a:latin typeface="Century Gothic"/>
                <a:ea typeface="Century Gothic"/>
                <a:cs typeface="Century Gothic"/>
                <a:sym typeface="Century Gothic"/>
              </a:defRPr>
            </a:pPr>
            <a:endParaRPr lang="en-US" sz="800" dirty="0"/>
          </a:p>
          <a:p>
            <a:pPr defTabSz="182880">
              <a:spcBef>
                <a:spcPts val="300"/>
              </a:spcBef>
              <a:defRPr sz="560">
                <a:latin typeface="Century Gothic"/>
                <a:ea typeface="Century Gothic"/>
                <a:cs typeface="Century Gothic"/>
                <a:sym typeface="Century Gothic"/>
              </a:defRPr>
            </a:pPr>
            <a:endParaRPr lang="en-US" sz="800" dirty="0"/>
          </a:p>
          <a:p>
            <a:pPr defTabSz="182880">
              <a:spcBef>
                <a:spcPts val="100"/>
              </a:spcBef>
              <a:defRPr sz="560">
                <a:latin typeface="Century Gothic"/>
                <a:ea typeface="Century Gothic"/>
                <a:cs typeface="Century Gothic"/>
                <a:sym typeface="Century Gothic"/>
              </a:defRPr>
            </a:pPr>
            <a:r>
              <a:rPr lang="en-US" sz="560" dirty="0"/>
              <a:t> </a:t>
            </a:r>
          </a:p>
          <a:p>
            <a:pPr defTabSz="182880">
              <a:spcBef>
                <a:spcPts val="100"/>
              </a:spcBef>
              <a:buSzPct val="100000"/>
              <a:defRPr sz="1720" b="1">
                <a:latin typeface="Century Gothic"/>
                <a:ea typeface="Century Gothic"/>
                <a:cs typeface="Century Gothic"/>
                <a:sym typeface="Century Gothic"/>
              </a:defRPr>
            </a:pPr>
            <a:endParaRPr sz="1720" dirty="0"/>
          </a:p>
        </p:txBody>
      </p:sp>
      <p:pic>
        <p:nvPicPr>
          <p:cNvPr id="7" name="Picture 6" descr="A screenshot of a cell phone&#10;&#10;Description automatically generated">
            <a:extLst>
              <a:ext uri="{FF2B5EF4-FFF2-40B4-BE49-F238E27FC236}">
                <a16:creationId xmlns:a16="http://schemas.microsoft.com/office/drawing/2014/main" id="{119D97D1-033F-4333-9670-89C609F36E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20" y="5809785"/>
            <a:ext cx="9143980" cy="104821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581A0BD0-E227-4210-8877-E4C44416DD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56624" y="5786315"/>
            <a:ext cx="1653816" cy="1105139"/>
          </a:xfrm>
          <a:prstGeom prst="rect">
            <a:avLst/>
          </a:prstGeom>
        </p:spPr>
      </p:pic>
      <p:sp>
        <p:nvSpPr>
          <p:cNvPr id="3" name="Rectangle 2">
            <a:extLst>
              <a:ext uri="{FF2B5EF4-FFF2-40B4-BE49-F238E27FC236}">
                <a16:creationId xmlns:a16="http://schemas.microsoft.com/office/drawing/2014/main" id="{300B6EAB-243A-45E6-AE36-0100D965A56F}"/>
              </a:ext>
            </a:extLst>
          </p:cNvPr>
          <p:cNvSpPr/>
          <p:nvPr/>
        </p:nvSpPr>
        <p:spPr>
          <a:xfrm>
            <a:off x="2547832" y="2413338"/>
            <a:ext cx="6870488" cy="2862322"/>
          </a:xfrm>
          <a:prstGeom prst="rect">
            <a:avLst/>
          </a:prstGeom>
        </p:spPr>
        <p:txBody>
          <a:bodyPr wrap="square">
            <a:spAutoFit/>
          </a:bodyPr>
          <a:lstStyle/>
          <a:p>
            <a:pPr marL="285750" indent="-285750">
              <a:buFont typeface="Wingdings" panose="05000000000000000000" pitchFamily="2" charset="2"/>
              <a:buChar char="Ø"/>
            </a:pPr>
            <a:r>
              <a:rPr lang="en-US" sz="1600" b="1" dirty="0">
                <a:latin typeface="Century Gothic" panose="020B0502020202020204" pitchFamily="34" charset="0"/>
              </a:rPr>
              <a:t>The 2020 Census is a count of every person living in the United States every 10 years, it is mandated by the U.S. Constitution.</a:t>
            </a:r>
          </a:p>
          <a:p>
            <a:pPr marL="285750" indent="-285750">
              <a:buFont typeface="Wingdings" panose="05000000000000000000" pitchFamily="2" charset="2"/>
              <a:buChar char="Ø"/>
            </a:pPr>
            <a:endParaRPr lang="en-US" sz="1600" b="1" dirty="0">
              <a:latin typeface="Century Gothic" panose="020B0502020202020204" pitchFamily="34" charset="0"/>
            </a:endParaRPr>
          </a:p>
          <a:p>
            <a:pPr marL="285750" indent="-285750">
              <a:buFont typeface="Wingdings" panose="05000000000000000000" pitchFamily="2" charset="2"/>
              <a:buChar char="Ø"/>
            </a:pPr>
            <a:r>
              <a:rPr lang="en-US" sz="1600" b="1" dirty="0">
                <a:latin typeface="Century Gothic" panose="020B0502020202020204" pitchFamily="34" charset="0"/>
              </a:rPr>
              <a:t>The Census determines the number of congressional seats and the drawing of legislative and congressional districts.</a:t>
            </a:r>
          </a:p>
          <a:p>
            <a:endParaRPr lang="en-US" sz="1600" b="1" dirty="0">
              <a:latin typeface="Century Gothic" panose="020B0502020202020204" pitchFamily="34" charset="0"/>
            </a:endParaRPr>
          </a:p>
          <a:p>
            <a:pPr marL="285750" indent="-285750">
              <a:buFont typeface="Wingdings" panose="05000000000000000000" pitchFamily="2" charset="2"/>
              <a:buChar char="Ø"/>
            </a:pPr>
            <a:r>
              <a:rPr lang="en-US" sz="1600" b="1" dirty="0">
                <a:latin typeface="Century Gothic" panose="020B0502020202020204" pitchFamily="34" charset="0"/>
              </a:rPr>
              <a:t>Census data is used to determine how billions of federal dollars are distributed to more than 100 programs like Medicaid, Supplemental Nutrition Assistance Program (SNAP), National School Lunch Program, and infrastructure, to name a few</a:t>
            </a:r>
            <a:r>
              <a:rPr lang="en-US" dirty="0"/>
              <a:t>. </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296161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2687"/>
          <a:stretch/>
        </p:blipFill>
        <p:spPr>
          <a:xfrm>
            <a:off x="1524020" y="1"/>
            <a:ext cx="9143980" cy="1895697"/>
          </a:xfrm>
          <a:prstGeom prst="rect">
            <a:avLst/>
          </a:prstGeom>
        </p:spPr>
      </p:pic>
      <p:sp>
        <p:nvSpPr>
          <p:cNvPr id="4" name="Rectangle 7">
            <a:extLst>
              <a:ext uri="{FF2B5EF4-FFF2-40B4-BE49-F238E27FC236}">
                <a16:creationId xmlns:a16="http://schemas.microsoft.com/office/drawing/2014/main" id="{7DF80876-84A1-4248-BB8A-732DC18C725A}"/>
              </a:ext>
            </a:extLst>
          </p:cNvPr>
          <p:cNvSpPr/>
          <p:nvPr/>
        </p:nvSpPr>
        <p:spPr>
          <a:xfrm>
            <a:off x="2773678" y="944949"/>
            <a:ext cx="6644642" cy="1242061"/>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5" name="TextBox 10">
            <a:extLst>
              <a:ext uri="{FF2B5EF4-FFF2-40B4-BE49-F238E27FC236}">
                <a16:creationId xmlns:a16="http://schemas.microsoft.com/office/drawing/2014/main" id="{F616F607-5B8D-40EC-8AAC-D68EBFDF2226}"/>
              </a:ext>
            </a:extLst>
          </p:cNvPr>
          <p:cNvSpPr txBox="1"/>
          <p:nvPr/>
        </p:nvSpPr>
        <p:spPr>
          <a:xfrm>
            <a:off x="3301674" y="1040999"/>
            <a:ext cx="5588649"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000" b="1">
                <a:solidFill>
                  <a:srgbClr val="26306D"/>
                </a:solidFill>
                <a:latin typeface="Century Gothic"/>
                <a:ea typeface="Century Gothic"/>
                <a:cs typeface="Century Gothic"/>
                <a:sym typeface="Century Gothic"/>
              </a:defRPr>
            </a:lvl1pPr>
          </a:lstStyle>
          <a:p>
            <a:r>
              <a:rPr lang="en-US" dirty="0">
                <a:solidFill>
                  <a:srgbClr val="00B0F0"/>
                </a:solidFill>
              </a:rPr>
              <a:t>The Numbers</a:t>
            </a:r>
          </a:p>
        </p:txBody>
      </p:sp>
      <p:sp>
        <p:nvSpPr>
          <p:cNvPr id="6" name="Content Placeholder 2">
            <a:extLst>
              <a:ext uri="{FF2B5EF4-FFF2-40B4-BE49-F238E27FC236}">
                <a16:creationId xmlns:a16="http://schemas.microsoft.com/office/drawing/2014/main" id="{870512BA-D91D-4DC2-8A40-C8B332BAB13F}"/>
              </a:ext>
            </a:extLst>
          </p:cNvPr>
          <p:cNvSpPr txBox="1"/>
          <p:nvPr/>
        </p:nvSpPr>
        <p:spPr>
          <a:xfrm>
            <a:off x="2226525" y="2046052"/>
            <a:ext cx="7738946" cy="347242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fontScale="92500" lnSpcReduction="20000"/>
          </a:bodyPr>
          <a:lstStyle/>
          <a:p>
            <a:pPr marL="285750" indent="-285750" defTabSz="182880">
              <a:spcBef>
                <a:spcPts val="100"/>
              </a:spcBef>
              <a:buSzPct val="100000"/>
              <a:buFont typeface="Wingdings" panose="05000000000000000000" pitchFamily="2" charset="2"/>
              <a:buChar char="Ø"/>
              <a:defRPr sz="1720" b="1">
                <a:latin typeface="Century Gothic"/>
                <a:ea typeface="Century Gothic"/>
                <a:cs typeface="Century Gothic"/>
                <a:sym typeface="Century Gothic"/>
              </a:defRPr>
            </a:pPr>
            <a:r>
              <a:rPr lang="en-US" sz="1720" dirty="0"/>
              <a:t>Mississippi has the highest African-American population in the Nation at 37% and the highest African-American incarcerated population in the Nation 66%.</a:t>
            </a:r>
          </a:p>
          <a:p>
            <a:pPr defTabSz="182880">
              <a:spcBef>
                <a:spcPts val="100"/>
              </a:spcBef>
              <a:buSzPct val="100000"/>
              <a:defRPr sz="1720" b="1">
                <a:latin typeface="Century Gothic"/>
                <a:ea typeface="Century Gothic"/>
                <a:cs typeface="Century Gothic"/>
                <a:sym typeface="Century Gothic"/>
              </a:defRPr>
            </a:pPr>
            <a:endParaRPr lang="en-US" sz="1720" dirty="0"/>
          </a:p>
          <a:p>
            <a:pPr marL="285750" indent="-285750" defTabSz="182880">
              <a:spcBef>
                <a:spcPts val="100"/>
              </a:spcBef>
              <a:buSzPct val="100000"/>
              <a:buFont typeface="Wingdings" panose="05000000000000000000" pitchFamily="2" charset="2"/>
              <a:buChar char="Ø"/>
              <a:defRPr sz="1720" b="1">
                <a:latin typeface="Century Gothic"/>
                <a:ea typeface="Century Gothic"/>
                <a:cs typeface="Century Gothic"/>
                <a:sym typeface="Century Gothic"/>
              </a:defRPr>
            </a:pPr>
            <a:r>
              <a:rPr lang="en-US" sz="1720" dirty="0"/>
              <a:t>African-American adult males represent 34% of Mississippi adult male population.</a:t>
            </a:r>
          </a:p>
          <a:p>
            <a:pPr marL="285750" indent="-285750" defTabSz="182880">
              <a:spcBef>
                <a:spcPts val="100"/>
              </a:spcBef>
              <a:buSzPct val="100000"/>
              <a:buFont typeface="Wingdings" panose="05000000000000000000" pitchFamily="2" charset="2"/>
              <a:buChar char="Ø"/>
              <a:defRPr sz="1720" b="1">
                <a:latin typeface="Century Gothic"/>
                <a:ea typeface="Century Gothic"/>
                <a:cs typeface="Century Gothic"/>
                <a:sym typeface="Century Gothic"/>
              </a:defRPr>
            </a:pPr>
            <a:endParaRPr lang="en-US" sz="1720" dirty="0"/>
          </a:p>
          <a:p>
            <a:pPr marL="285750" indent="-285750" defTabSz="182880">
              <a:spcBef>
                <a:spcPts val="100"/>
              </a:spcBef>
              <a:buSzPct val="100000"/>
              <a:buFont typeface="Wingdings" panose="05000000000000000000" pitchFamily="2" charset="2"/>
              <a:buChar char="Ø"/>
              <a:defRPr sz="1720" b="1">
                <a:latin typeface="Century Gothic"/>
                <a:ea typeface="Century Gothic"/>
                <a:cs typeface="Century Gothic"/>
                <a:sym typeface="Century Gothic"/>
              </a:defRPr>
            </a:pPr>
            <a:r>
              <a:rPr lang="en-US" sz="1720" dirty="0"/>
              <a:t>In 2017, there were more than 33,000 people on community supervision in Mississippi.</a:t>
            </a:r>
          </a:p>
          <a:p>
            <a:pPr marL="285750" indent="-285750" defTabSz="182880">
              <a:spcBef>
                <a:spcPts val="100"/>
              </a:spcBef>
              <a:buSzPct val="100000"/>
              <a:buFont typeface="Wingdings" panose="05000000000000000000" pitchFamily="2" charset="2"/>
              <a:buChar char="Ø"/>
              <a:defRPr sz="1720" b="1">
                <a:latin typeface="Century Gothic"/>
                <a:ea typeface="Century Gothic"/>
                <a:cs typeface="Century Gothic"/>
                <a:sym typeface="Century Gothic"/>
              </a:defRPr>
            </a:pPr>
            <a:endParaRPr lang="en-US" sz="1720" dirty="0"/>
          </a:p>
          <a:p>
            <a:pPr marL="285750" indent="-285750" defTabSz="182880">
              <a:spcBef>
                <a:spcPts val="100"/>
              </a:spcBef>
              <a:buSzPct val="100000"/>
              <a:buFont typeface="Wingdings" panose="05000000000000000000" pitchFamily="2" charset="2"/>
              <a:buChar char="Ø"/>
              <a:defRPr sz="1720" b="1">
                <a:latin typeface="Century Gothic"/>
                <a:ea typeface="Century Gothic"/>
                <a:cs typeface="Century Gothic"/>
                <a:sym typeface="Century Gothic"/>
              </a:defRPr>
            </a:pPr>
            <a:r>
              <a:rPr lang="en-US" sz="1720" dirty="0"/>
              <a:t>In 2014, the state legislature passed HB 585 which attempted to dismantle the state’s truth in sentencing provision.  Truth in sentencing required individuals to serve 85% of their sentence. </a:t>
            </a:r>
          </a:p>
          <a:p>
            <a:pPr defTabSz="182880">
              <a:spcBef>
                <a:spcPts val="100"/>
              </a:spcBef>
              <a:buSzPct val="100000"/>
              <a:defRPr sz="1720" b="1">
                <a:latin typeface="Century Gothic"/>
                <a:ea typeface="Century Gothic"/>
                <a:cs typeface="Century Gothic"/>
                <a:sym typeface="Century Gothic"/>
              </a:defRPr>
            </a:pPr>
            <a:endParaRPr lang="en-US" sz="1720" dirty="0"/>
          </a:p>
          <a:p>
            <a:pPr defTabSz="182880">
              <a:spcBef>
                <a:spcPts val="100"/>
              </a:spcBef>
              <a:defRPr sz="560" b="1">
                <a:latin typeface="Century Gothic"/>
                <a:ea typeface="Century Gothic"/>
                <a:cs typeface="Century Gothic"/>
                <a:sym typeface="Century Gothic"/>
              </a:defRPr>
            </a:pPr>
            <a:endParaRPr lang="en-US" sz="560" dirty="0"/>
          </a:p>
          <a:p>
            <a:pPr defTabSz="182880">
              <a:spcBef>
                <a:spcPts val="100"/>
              </a:spcBef>
              <a:defRPr sz="560" b="1">
                <a:latin typeface="Century Gothic"/>
                <a:ea typeface="Century Gothic"/>
                <a:cs typeface="Century Gothic"/>
                <a:sym typeface="Century Gothic"/>
              </a:defRPr>
            </a:pPr>
            <a:endParaRPr lang="en-US" sz="560" dirty="0"/>
          </a:p>
          <a:p>
            <a:pPr defTabSz="182880">
              <a:spcBef>
                <a:spcPts val="100"/>
              </a:spcBef>
              <a:defRPr sz="560">
                <a:latin typeface="Century Gothic"/>
                <a:ea typeface="Century Gothic"/>
                <a:cs typeface="Century Gothic"/>
                <a:sym typeface="Century Gothic"/>
              </a:defRPr>
            </a:pPr>
            <a:endParaRPr lang="en-US" sz="800" dirty="0"/>
          </a:p>
          <a:p>
            <a:pPr defTabSz="182880">
              <a:spcBef>
                <a:spcPts val="300"/>
              </a:spcBef>
              <a:defRPr sz="560">
                <a:latin typeface="Century Gothic"/>
                <a:ea typeface="Century Gothic"/>
                <a:cs typeface="Century Gothic"/>
                <a:sym typeface="Century Gothic"/>
              </a:defRPr>
            </a:pPr>
            <a:endParaRPr lang="en-US" sz="800" dirty="0"/>
          </a:p>
          <a:p>
            <a:pPr defTabSz="182880">
              <a:spcBef>
                <a:spcPts val="100"/>
              </a:spcBef>
              <a:defRPr sz="560">
                <a:latin typeface="Century Gothic"/>
                <a:ea typeface="Century Gothic"/>
                <a:cs typeface="Century Gothic"/>
                <a:sym typeface="Century Gothic"/>
              </a:defRPr>
            </a:pPr>
            <a:r>
              <a:rPr lang="en-US" sz="560" dirty="0"/>
              <a:t> </a:t>
            </a:r>
          </a:p>
          <a:p>
            <a:pPr defTabSz="182880">
              <a:spcBef>
                <a:spcPts val="100"/>
              </a:spcBef>
              <a:buSzPct val="100000"/>
              <a:defRPr sz="1720" b="1">
                <a:latin typeface="Century Gothic"/>
                <a:ea typeface="Century Gothic"/>
                <a:cs typeface="Century Gothic"/>
                <a:sym typeface="Century Gothic"/>
              </a:defRPr>
            </a:pPr>
            <a:endParaRPr sz="1720" dirty="0"/>
          </a:p>
        </p:txBody>
      </p:sp>
      <p:pic>
        <p:nvPicPr>
          <p:cNvPr id="7" name="Picture 6" descr="A screenshot of a cell phone&#10;&#10;Description automatically generated">
            <a:extLst>
              <a:ext uri="{FF2B5EF4-FFF2-40B4-BE49-F238E27FC236}">
                <a16:creationId xmlns:a16="http://schemas.microsoft.com/office/drawing/2014/main" id="{119D97D1-033F-4333-9670-89C609F36E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20" y="5809785"/>
            <a:ext cx="9143980" cy="104821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581A0BD0-E227-4210-8877-E4C44416DD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56624" y="5786315"/>
            <a:ext cx="1653816" cy="1105139"/>
          </a:xfrm>
          <a:prstGeom prst="rect">
            <a:avLst/>
          </a:prstGeom>
        </p:spPr>
      </p:pic>
      <p:pic>
        <p:nvPicPr>
          <p:cNvPr id="1026" name="Picture 2" descr="Mississippi Leads Nation in Criminal Justice Reform | Best States ...">
            <a:extLst>
              <a:ext uri="{FF2B5EF4-FFF2-40B4-BE49-F238E27FC236}">
                <a16:creationId xmlns:a16="http://schemas.microsoft.com/office/drawing/2014/main" id="{AD96F529-8C36-4BBE-B7C0-F6D5EED47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3926" y="4670992"/>
            <a:ext cx="3155497" cy="2103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E0CC8F-30D4-4385-BE33-F480BD83EE8E}"/>
              </a:ext>
            </a:extLst>
          </p:cNvPr>
          <p:cNvSpPr/>
          <p:nvPr/>
        </p:nvSpPr>
        <p:spPr>
          <a:xfrm>
            <a:off x="5774697" y="5618872"/>
            <a:ext cx="5093209" cy="215444"/>
          </a:xfrm>
          <a:prstGeom prst="rect">
            <a:avLst/>
          </a:prstGeom>
        </p:spPr>
        <p:txBody>
          <a:bodyPr wrap="square">
            <a:spAutoFit/>
          </a:bodyPr>
          <a:lstStyle/>
          <a:p>
            <a:r>
              <a:rPr lang="en-US" sz="600" dirty="0"/>
              <a:t>https://www.pewtrusts.org/en/research-and-analysis/articles/2018/01/16/national-prison-rate-continues-to-decline-amid-sentencing-re-entry-reforms</a:t>
            </a:r>
            <a:r>
              <a:rPr lang="en-US" sz="800" dirty="0"/>
              <a:t> </a:t>
            </a:r>
          </a:p>
        </p:txBody>
      </p:sp>
    </p:spTree>
    <p:extLst>
      <p:ext uri="{BB962C8B-B14F-4D97-AF65-F5344CB8AC3E}">
        <p14:creationId xmlns:p14="http://schemas.microsoft.com/office/powerpoint/2010/main" val="3452589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2687"/>
          <a:stretch/>
        </p:blipFill>
        <p:spPr>
          <a:xfrm>
            <a:off x="1524020" y="1"/>
            <a:ext cx="9143980" cy="1895697"/>
          </a:xfrm>
          <a:prstGeom prst="rect">
            <a:avLst/>
          </a:prstGeom>
        </p:spPr>
      </p:pic>
      <p:sp>
        <p:nvSpPr>
          <p:cNvPr id="4" name="Rectangle 7">
            <a:extLst>
              <a:ext uri="{FF2B5EF4-FFF2-40B4-BE49-F238E27FC236}">
                <a16:creationId xmlns:a16="http://schemas.microsoft.com/office/drawing/2014/main" id="{7DF80876-84A1-4248-BB8A-732DC18C725A}"/>
              </a:ext>
            </a:extLst>
          </p:cNvPr>
          <p:cNvSpPr/>
          <p:nvPr/>
        </p:nvSpPr>
        <p:spPr>
          <a:xfrm>
            <a:off x="2773678" y="944949"/>
            <a:ext cx="6644642" cy="1242061"/>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5" name="TextBox 10">
            <a:extLst>
              <a:ext uri="{FF2B5EF4-FFF2-40B4-BE49-F238E27FC236}">
                <a16:creationId xmlns:a16="http://schemas.microsoft.com/office/drawing/2014/main" id="{F616F607-5B8D-40EC-8AAC-D68EBFDF2226}"/>
              </a:ext>
            </a:extLst>
          </p:cNvPr>
          <p:cNvSpPr txBox="1"/>
          <p:nvPr/>
        </p:nvSpPr>
        <p:spPr>
          <a:xfrm>
            <a:off x="3301674" y="1135876"/>
            <a:ext cx="5588649" cy="713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000" b="1">
                <a:solidFill>
                  <a:srgbClr val="26306D"/>
                </a:solidFill>
                <a:latin typeface="Century Gothic"/>
                <a:ea typeface="Century Gothic"/>
                <a:cs typeface="Century Gothic"/>
                <a:sym typeface="Century Gothic"/>
              </a:defRPr>
            </a:lvl1pPr>
          </a:lstStyle>
          <a:p>
            <a:r>
              <a:rPr lang="en-US" dirty="0">
                <a:solidFill>
                  <a:srgbClr val="00B0F0"/>
                </a:solidFill>
              </a:rPr>
              <a:t>The Work</a:t>
            </a:r>
            <a:endParaRPr dirty="0">
              <a:solidFill>
                <a:srgbClr val="00B0F0"/>
              </a:solidFill>
            </a:endParaRPr>
          </a:p>
        </p:txBody>
      </p:sp>
      <p:pic>
        <p:nvPicPr>
          <p:cNvPr id="7" name="Picture 6" descr="A screenshot of a cell phone&#10;&#10;Description automatically generated">
            <a:extLst>
              <a:ext uri="{FF2B5EF4-FFF2-40B4-BE49-F238E27FC236}">
                <a16:creationId xmlns:a16="http://schemas.microsoft.com/office/drawing/2014/main" id="{119D97D1-033F-4333-9670-89C609F36E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20" y="5809785"/>
            <a:ext cx="9143980" cy="1048215"/>
          </a:xfrm>
          <a:prstGeom prst="rect">
            <a:avLst/>
          </a:prstGeom>
        </p:spPr>
      </p:pic>
      <p:sp>
        <p:nvSpPr>
          <p:cNvPr id="9" name="Oval 8">
            <a:extLst>
              <a:ext uri="{FF2B5EF4-FFF2-40B4-BE49-F238E27FC236}">
                <a16:creationId xmlns:a16="http://schemas.microsoft.com/office/drawing/2014/main" id="{04C7C971-A5D9-462D-8993-518186B33858}"/>
              </a:ext>
            </a:extLst>
          </p:cNvPr>
          <p:cNvSpPr/>
          <p:nvPr/>
        </p:nvSpPr>
        <p:spPr>
          <a:xfrm>
            <a:off x="5135880" y="2160740"/>
            <a:ext cx="1828800" cy="1828800"/>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34C086D-DCCC-4BBE-9B3C-822C34FC7795}"/>
              </a:ext>
            </a:extLst>
          </p:cNvPr>
          <p:cNvSpPr/>
          <p:nvPr/>
        </p:nvSpPr>
        <p:spPr>
          <a:xfrm>
            <a:off x="8061015" y="2118577"/>
            <a:ext cx="1828800" cy="1828800"/>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253C56A-61F9-43A0-8DC3-BF110F9B4779}"/>
              </a:ext>
            </a:extLst>
          </p:cNvPr>
          <p:cNvSpPr txBox="1"/>
          <p:nvPr/>
        </p:nvSpPr>
        <p:spPr>
          <a:xfrm>
            <a:off x="1677828" y="4009272"/>
            <a:ext cx="2526017" cy="1815882"/>
          </a:xfrm>
          <a:prstGeom prst="rect">
            <a:avLst/>
          </a:prstGeom>
          <a:noFill/>
        </p:spPr>
        <p:txBody>
          <a:bodyPr wrap="square" rtlCol="0">
            <a:spAutoFit/>
          </a:bodyPr>
          <a:lstStyle/>
          <a:p>
            <a:r>
              <a:rPr lang="en-US" sz="1600" b="1" dirty="0">
                <a:latin typeface="Century Gothic" panose="020B0502020202020204" pitchFamily="34" charset="0"/>
              </a:rPr>
              <a:t>Created a 2020 Census awareness campaign on the importance of the Census that was targeted to the Hard to Count (HTC) population</a:t>
            </a:r>
          </a:p>
          <a:p>
            <a:endParaRPr lang="en-US" sz="1600" dirty="0">
              <a:latin typeface="Century Gothic" panose="020B0502020202020204" pitchFamily="34" charset="0"/>
            </a:endParaRPr>
          </a:p>
        </p:txBody>
      </p:sp>
      <p:sp>
        <p:nvSpPr>
          <p:cNvPr id="18" name="Rectangle 17">
            <a:extLst>
              <a:ext uri="{FF2B5EF4-FFF2-40B4-BE49-F238E27FC236}">
                <a16:creationId xmlns:a16="http://schemas.microsoft.com/office/drawing/2014/main" id="{D1780C67-509F-45D8-B19C-8BAB22B05C06}"/>
              </a:ext>
            </a:extLst>
          </p:cNvPr>
          <p:cNvSpPr/>
          <p:nvPr/>
        </p:nvSpPr>
        <p:spPr>
          <a:xfrm>
            <a:off x="4832039" y="4009272"/>
            <a:ext cx="2526018" cy="1569660"/>
          </a:xfrm>
          <a:prstGeom prst="rect">
            <a:avLst/>
          </a:prstGeom>
        </p:spPr>
        <p:txBody>
          <a:bodyPr wrap="square">
            <a:spAutoFit/>
          </a:bodyPr>
          <a:lstStyle/>
          <a:p>
            <a:r>
              <a:rPr lang="en-US" sz="1600" b="1" dirty="0">
                <a:latin typeface="Century Gothic" panose="020B0502020202020204" pitchFamily="34" charset="0"/>
              </a:rPr>
              <a:t>Hosted Census workshops, community meetings and other activities with community-based organizations </a:t>
            </a:r>
          </a:p>
        </p:txBody>
      </p:sp>
      <p:sp>
        <p:nvSpPr>
          <p:cNvPr id="19" name="Rectangle 18">
            <a:extLst>
              <a:ext uri="{FF2B5EF4-FFF2-40B4-BE49-F238E27FC236}">
                <a16:creationId xmlns:a16="http://schemas.microsoft.com/office/drawing/2014/main" id="{AAED5086-768C-4DD9-A9E4-AF47C6862F6E}"/>
              </a:ext>
            </a:extLst>
          </p:cNvPr>
          <p:cNvSpPr/>
          <p:nvPr/>
        </p:nvSpPr>
        <p:spPr>
          <a:xfrm>
            <a:off x="7907669" y="3947377"/>
            <a:ext cx="2668892" cy="1569660"/>
          </a:xfrm>
          <a:prstGeom prst="rect">
            <a:avLst/>
          </a:prstGeom>
        </p:spPr>
        <p:txBody>
          <a:bodyPr wrap="square">
            <a:spAutoFit/>
          </a:bodyPr>
          <a:lstStyle/>
          <a:p>
            <a:r>
              <a:rPr lang="en-US" sz="1600" b="1" dirty="0">
                <a:latin typeface="Century Gothic" panose="020B0502020202020204" pitchFamily="34" charset="0"/>
              </a:rPr>
              <a:t>Help formed CCC with community-based organizations, faith leaders and influencers in communities across the State.</a:t>
            </a:r>
          </a:p>
        </p:txBody>
      </p:sp>
      <p:sp>
        <p:nvSpPr>
          <p:cNvPr id="20" name="Oval 19">
            <a:extLst>
              <a:ext uri="{FF2B5EF4-FFF2-40B4-BE49-F238E27FC236}">
                <a16:creationId xmlns:a16="http://schemas.microsoft.com/office/drawing/2014/main" id="{B13D5A89-ACAB-4D9D-9381-5F03143C2EED}"/>
              </a:ext>
            </a:extLst>
          </p:cNvPr>
          <p:cNvSpPr/>
          <p:nvPr/>
        </p:nvSpPr>
        <p:spPr>
          <a:xfrm>
            <a:off x="2026436" y="2169596"/>
            <a:ext cx="1828800" cy="1828800"/>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8669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2687"/>
          <a:stretch/>
        </p:blipFill>
        <p:spPr>
          <a:xfrm>
            <a:off x="1524020" y="1"/>
            <a:ext cx="9143980" cy="1895697"/>
          </a:xfrm>
          <a:prstGeom prst="rect">
            <a:avLst/>
          </a:prstGeom>
        </p:spPr>
      </p:pic>
      <p:sp>
        <p:nvSpPr>
          <p:cNvPr id="4" name="Rectangle 7">
            <a:extLst>
              <a:ext uri="{FF2B5EF4-FFF2-40B4-BE49-F238E27FC236}">
                <a16:creationId xmlns:a16="http://schemas.microsoft.com/office/drawing/2014/main" id="{7DF80876-84A1-4248-BB8A-732DC18C725A}"/>
              </a:ext>
            </a:extLst>
          </p:cNvPr>
          <p:cNvSpPr/>
          <p:nvPr/>
        </p:nvSpPr>
        <p:spPr>
          <a:xfrm>
            <a:off x="2773678" y="944949"/>
            <a:ext cx="6644642" cy="1242061"/>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5" name="TextBox 10">
            <a:extLst>
              <a:ext uri="{FF2B5EF4-FFF2-40B4-BE49-F238E27FC236}">
                <a16:creationId xmlns:a16="http://schemas.microsoft.com/office/drawing/2014/main" id="{F616F607-5B8D-40EC-8AAC-D68EBFDF2226}"/>
              </a:ext>
            </a:extLst>
          </p:cNvPr>
          <p:cNvSpPr txBox="1"/>
          <p:nvPr/>
        </p:nvSpPr>
        <p:spPr>
          <a:xfrm>
            <a:off x="3268223" y="218808"/>
            <a:ext cx="5588649" cy="713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000" b="1">
                <a:solidFill>
                  <a:srgbClr val="26306D"/>
                </a:solidFill>
                <a:latin typeface="Century Gothic"/>
                <a:ea typeface="Century Gothic"/>
                <a:cs typeface="Century Gothic"/>
                <a:sym typeface="Century Gothic"/>
              </a:defRPr>
            </a:lvl1pPr>
          </a:lstStyle>
          <a:p>
            <a:r>
              <a:rPr lang="en-US" dirty="0">
                <a:solidFill>
                  <a:schemeClr val="bg1"/>
                </a:solidFill>
              </a:rPr>
              <a:t> Where to Count </a:t>
            </a:r>
            <a:endParaRPr dirty="0">
              <a:solidFill>
                <a:schemeClr val="bg1"/>
              </a:solidFill>
            </a:endParaRPr>
          </a:p>
        </p:txBody>
      </p:sp>
      <p:sp>
        <p:nvSpPr>
          <p:cNvPr id="6" name="Content Placeholder 2">
            <a:extLst>
              <a:ext uri="{FF2B5EF4-FFF2-40B4-BE49-F238E27FC236}">
                <a16:creationId xmlns:a16="http://schemas.microsoft.com/office/drawing/2014/main" id="{870512BA-D91D-4DC2-8A40-C8B332BAB13F}"/>
              </a:ext>
            </a:extLst>
          </p:cNvPr>
          <p:cNvSpPr txBox="1"/>
          <p:nvPr/>
        </p:nvSpPr>
        <p:spPr>
          <a:xfrm>
            <a:off x="2193074" y="2440632"/>
            <a:ext cx="7738946" cy="307784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defTabSz="182880">
              <a:spcBef>
                <a:spcPts val="100"/>
              </a:spcBef>
              <a:buSzPct val="100000"/>
              <a:defRPr sz="1720" b="1">
                <a:latin typeface="Century Gothic"/>
                <a:ea typeface="Century Gothic"/>
                <a:cs typeface="Century Gothic"/>
                <a:sym typeface="Century Gothic"/>
              </a:defRPr>
            </a:pPr>
            <a:endParaRPr sz="3800" dirty="0"/>
          </a:p>
          <a:p>
            <a:pPr defTabSz="182880">
              <a:spcBef>
                <a:spcPts val="100"/>
              </a:spcBef>
              <a:defRPr sz="1440" b="1">
                <a:latin typeface="Century Gothic"/>
                <a:ea typeface="Century Gothic"/>
                <a:cs typeface="Century Gothic"/>
                <a:sym typeface="Century Gothic"/>
              </a:defRPr>
            </a:pPr>
            <a:endParaRPr sz="1440" dirty="0"/>
          </a:p>
          <a:p>
            <a:pPr defTabSz="182880">
              <a:spcBef>
                <a:spcPts val="100"/>
              </a:spcBef>
              <a:defRPr sz="560" b="1">
                <a:latin typeface="Century Gothic"/>
                <a:ea typeface="Century Gothic"/>
                <a:cs typeface="Century Gothic"/>
                <a:sym typeface="Century Gothic"/>
              </a:defRPr>
            </a:pPr>
            <a:endParaRPr sz="560" dirty="0"/>
          </a:p>
          <a:p>
            <a:pPr defTabSz="182880">
              <a:spcBef>
                <a:spcPts val="100"/>
              </a:spcBef>
              <a:defRPr sz="560" b="1">
                <a:latin typeface="Century Gothic"/>
                <a:ea typeface="Century Gothic"/>
                <a:cs typeface="Century Gothic"/>
                <a:sym typeface="Century Gothic"/>
              </a:defRPr>
            </a:pPr>
            <a:endParaRPr sz="560" dirty="0"/>
          </a:p>
          <a:p>
            <a:pPr defTabSz="182880">
              <a:spcBef>
                <a:spcPts val="100"/>
              </a:spcBef>
              <a:defRPr sz="560">
                <a:latin typeface="Century Gothic"/>
                <a:ea typeface="Century Gothic"/>
                <a:cs typeface="Century Gothic"/>
                <a:sym typeface="Century Gothic"/>
              </a:defRPr>
            </a:pPr>
            <a:endParaRPr sz="1280" dirty="0"/>
          </a:p>
          <a:p>
            <a:pPr defTabSz="182880">
              <a:spcBef>
                <a:spcPts val="300"/>
              </a:spcBef>
              <a:defRPr sz="560">
                <a:latin typeface="Century Gothic"/>
                <a:ea typeface="Century Gothic"/>
                <a:cs typeface="Century Gothic"/>
                <a:sym typeface="Century Gothic"/>
              </a:defRPr>
            </a:pPr>
            <a:endParaRPr sz="1280" dirty="0"/>
          </a:p>
          <a:p>
            <a:pPr defTabSz="182880">
              <a:spcBef>
                <a:spcPts val="100"/>
              </a:spcBef>
              <a:defRPr sz="560">
                <a:latin typeface="Century Gothic"/>
                <a:ea typeface="Century Gothic"/>
                <a:cs typeface="Century Gothic"/>
                <a:sym typeface="Century Gothic"/>
              </a:defRPr>
            </a:pPr>
            <a:r>
              <a:rPr sz="560" dirty="0"/>
              <a:t> </a:t>
            </a:r>
          </a:p>
        </p:txBody>
      </p:sp>
      <p:pic>
        <p:nvPicPr>
          <p:cNvPr id="10" name="Picture 9" descr="A close up of a map&#10;&#10;Description automatically generated">
            <a:extLst>
              <a:ext uri="{FF2B5EF4-FFF2-40B4-BE49-F238E27FC236}">
                <a16:creationId xmlns:a16="http://schemas.microsoft.com/office/drawing/2014/main" id="{03913163-454B-4778-BF14-39899B71D844}"/>
              </a:ext>
            </a:extLst>
          </p:cNvPr>
          <p:cNvPicPr>
            <a:picLocks noChangeAspect="1"/>
          </p:cNvPicPr>
          <p:nvPr/>
        </p:nvPicPr>
        <p:blipFill rotWithShape="1">
          <a:blip r:embed="rId4">
            <a:clrChange>
              <a:clrFrom>
                <a:srgbClr val="EFEFEF"/>
              </a:clrFrom>
              <a:clrTo>
                <a:srgbClr val="EFEFE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7091" t="12717" r="23519"/>
          <a:stretch/>
        </p:blipFill>
        <p:spPr>
          <a:xfrm>
            <a:off x="2467789" y="1009181"/>
            <a:ext cx="3232343" cy="5630013"/>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0EF8F575-7A37-48B2-8D0F-8C6EF94C9634}"/>
              </a:ext>
            </a:extLst>
          </p:cNvPr>
          <p:cNvPicPr>
            <a:picLocks noChangeAspect="1"/>
          </p:cNvPicPr>
          <p:nvPr/>
        </p:nvPicPr>
        <p:blipFill rotWithShape="1">
          <a:blip r:embed="rId6">
            <a:extLst>
              <a:ext uri="{28A0092B-C50C-407E-A947-70E740481C1C}">
                <a14:useLocalDpi xmlns:a14="http://schemas.microsoft.com/office/drawing/2010/main" val="0"/>
              </a:ext>
            </a:extLst>
          </a:blip>
          <a:srcRect r="11638"/>
          <a:stretch/>
        </p:blipFill>
        <p:spPr>
          <a:xfrm>
            <a:off x="6062547" y="1059360"/>
            <a:ext cx="3173572" cy="4937760"/>
          </a:xfrm>
          <a:prstGeom prst="rect">
            <a:avLst/>
          </a:prstGeom>
        </p:spPr>
      </p:pic>
      <p:sp>
        <p:nvSpPr>
          <p:cNvPr id="15" name="TextBox 14">
            <a:extLst>
              <a:ext uri="{FF2B5EF4-FFF2-40B4-BE49-F238E27FC236}">
                <a16:creationId xmlns:a16="http://schemas.microsoft.com/office/drawing/2014/main" id="{4F082F33-54EB-481C-8A88-8EDECC9F5123}"/>
              </a:ext>
            </a:extLst>
          </p:cNvPr>
          <p:cNvSpPr txBox="1"/>
          <p:nvPr/>
        </p:nvSpPr>
        <p:spPr>
          <a:xfrm>
            <a:off x="8777113" y="3479395"/>
            <a:ext cx="1473473" cy="646331"/>
          </a:xfrm>
          <a:prstGeom prst="rect">
            <a:avLst/>
          </a:prstGeom>
          <a:noFill/>
        </p:spPr>
        <p:txBody>
          <a:bodyPr wrap="square" rtlCol="0">
            <a:spAutoFit/>
          </a:bodyPr>
          <a:lstStyle/>
          <a:p>
            <a:pPr algn="ctr"/>
            <a:r>
              <a:rPr lang="en-US" dirty="0"/>
              <a:t>OV Target Map</a:t>
            </a:r>
          </a:p>
        </p:txBody>
      </p:sp>
      <p:sp>
        <p:nvSpPr>
          <p:cNvPr id="16" name="TextBox 15">
            <a:extLst>
              <a:ext uri="{FF2B5EF4-FFF2-40B4-BE49-F238E27FC236}">
                <a16:creationId xmlns:a16="http://schemas.microsoft.com/office/drawing/2014/main" id="{B627ACF1-D882-4038-8F78-C15F3217B894}"/>
              </a:ext>
            </a:extLst>
          </p:cNvPr>
          <p:cNvSpPr txBox="1"/>
          <p:nvPr/>
        </p:nvSpPr>
        <p:spPr>
          <a:xfrm>
            <a:off x="1593696" y="3389295"/>
            <a:ext cx="1473473" cy="646331"/>
          </a:xfrm>
          <a:prstGeom prst="rect">
            <a:avLst/>
          </a:prstGeom>
          <a:noFill/>
        </p:spPr>
        <p:txBody>
          <a:bodyPr wrap="square" rtlCol="0">
            <a:spAutoFit/>
          </a:bodyPr>
          <a:lstStyle/>
          <a:p>
            <a:pPr algn="ctr"/>
            <a:r>
              <a:rPr lang="en-US" dirty="0"/>
              <a:t>Census HTC  MAP</a:t>
            </a:r>
          </a:p>
        </p:txBody>
      </p:sp>
      <p:pic>
        <p:nvPicPr>
          <p:cNvPr id="18" name="Picture 17" descr="A screenshot of a cell phone&#10;&#10;Description automatically generated">
            <a:extLst>
              <a:ext uri="{FF2B5EF4-FFF2-40B4-BE49-F238E27FC236}">
                <a16:creationId xmlns:a16="http://schemas.microsoft.com/office/drawing/2014/main" id="{606FA1DC-CC73-4AAB-9FE3-2E00BE22D84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20" y="5798640"/>
            <a:ext cx="9143980" cy="1059360"/>
          </a:xfrm>
          <a:prstGeom prst="rect">
            <a:avLst/>
          </a:prstGeom>
        </p:spPr>
      </p:pic>
      <p:pic>
        <p:nvPicPr>
          <p:cNvPr id="19" name="Picture 18">
            <a:extLst>
              <a:ext uri="{FF2B5EF4-FFF2-40B4-BE49-F238E27FC236}">
                <a16:creationId xmlns:a16="http://schemas.microsoft.com/office/drawing/2014/main" id="{D6072CB7-5291-42DE-8800-F47496C493E1}"/>
              </a:ext>
            </a:extLst>
          </p:cNvPr>
          <p:cNvPicPr>
            <a:picLocks noChangeAspect="1"/>
          </p:cNvPicPr>
          <p:nvPr/>
        </p:nvPicPr>
        <p:blipFill rotWithShape="1">
          <a:blip r:embed="rId7"/>
          <a:srcRect t="84023" r="52288" b="2712"/>
          <a:stretch/>
        </p:blipFill>
        <p:spPr>
          <a:xfrm>
            <a:off x="2105372" y="4835491"/>
            <a:ext cx="1541636" cy="746428"/>
          </a:xfrm>
          <a:prstGeom prst="rect">
            <a:avLst/>
          </a:prstGeom>
        </p:spPr>
      </p:pic>
    </p:spTree>
    <p:extLst>
      <p:ext uri="{BB962C8B-B14F-4D97-AF65-F5344CB8AC3E}">
        <p14:creationId xmlns:p14="http://schemas.microsoft.com/office/powerpoint/2010/main" val="4275908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2687"/>
          <a:stretch/>
        </p:blipFill>
        <p:spPr>
          <a:xfrm>
            <a:off x="1524020" y="1"/>
            <a:ext cx="9143980" cy="1895697"/>
          </a:xfrm>
          <a:prstGeom prst="rect">
            <a:avLst/>
          </a:prstGeom>
        </p:spPr>
      </p:pic>
      <p:sp>
        <p:nvSpPr>
          <p:cNvPr id="4" name="Rectangle 7">
            <a:extLst>
              <a:ext uri="{FF2B5EF4-FFF2-40B4-BE49-F238E27FC236}">
                <a16:creationId xmlns:a16="http://schemas.microsoft.com/office/drawing/2014/main" id="{7DF80876-84A1-4248-BB8A-732DC18C725A}"/>
              </a:ext>
            </a:extLst>
          </p:cNvPr>
          <p:cNvSpPr/>
          <p:nvPr/>
        </p:nvSpPr>
        <p:spPr>
          <a:xfrm>
            <a:off x="2773678" y="944949"/>
            <a:ext cx="6644642" cy="1242061"/>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5" name="TextBox 10">
            <a:extLst>
              <a:ext uri="{FF2B5EF4-FFF2-40B4-BE49-F238E27FC236}">
                <a16:creationId xmlns:a16="http://schemas.microsoft.com/office/drawing/2014/main" id="{F616F607-5B8D-40EC-8AAC-D68EBFDF2226}"/>
              </a:ext>
            </a:extLst>
          </p:cNvPr>
          <p:cNvSpPr txBox="1"/>
          <p:nvPr/>
        </p:nvSpPr>
        <p:spPr>
          <a:xfrm>
            <a:off x="2773678" y="1061427"/>
            <a:ext cx="6644642" cy="7137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000" b="1">
                <a:solidFill>
                  <a:srgbClr val="26306D"/>
                </a:solidFill>
                <a:latin typeface="Century Gothic"/>
                <a:ea typeface="Century Gothic"/>
                <a:cs typeface="Century Gothic"/>
                <a:sym typeface="Century Gothic"/>
              </a:defRPr>
            </a:lvl1pPr>
          </a:lstStyle>
          <a:p>
            <a:r>
              <a:rPr lang="en-US" dirty="0">
                <a:solidFill>
                  <a:srgbClr val="00B0F0"/>
                </a:solidFill>
              </a:rPr>
              <a:t>The Outreach</a:t>
            </a:r>
            <a:endParaRPr dirty="0">
              <a:solidFill>
                <a:srgbClr val="00B0F0"/>
              </a:solidFill>
            </a:endParaRPr>
          </a:p>
        </p:txBody>
      </p:sp>
      <p:sp>
        <p:nvSpPr>
          <p:cNvPr id="6" name="Content Placeholder 2">
            <a:extLst>
              <a:ext uri="{FF2B5EF4-FFF2-40B4-BE49-F238E27FC236}">
                <a16:creationId xmlns:a16="http://schemas.microsoft.com/office/drawing/2014/main" id="{870512BA-D91D-4DC2-8A40-C8B332BAB13F}"/>
              </a:ext>
            </a:extLst>
          </p:cNvPr>
          <p:cNvSpPr txBox="1"/>
          <p:nvPr/>
        </p:nvSpPr>
        <p:spPr>
          <a:xfrm>
            <a:off x="2193074" y="2440632"/>
            <a:ext cx="7738946" cy="307784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defTabSz="182880">
              <a:spcBef>
                <a:spcPts val="100"/>
              </a:spcBef>
              <a:buSzPct val="100000"/>
              <a:defRPr sz="1720" b="1">
                <a:latin typeface="Century Gothic"/>
                <a:ea typeface="Century Gothic"/>
                <a:cs typeface="Century Gothic"/>
                <a:sym typeface="Century Gothic"/>
              </a:defRPr>
            </a:pPr>
            <a:endParaRPr sz="3800" dirty="0"/>
          </a:p>
          <a:p>
            <a:pPr defTabSz="182880">
              <a:spcBef>
                <a:spcPts val="100"/>
              </a:spcBef>
              <a:defRPr sz="1440" b="1">
                <a:latin typeface="Century Gothic"/>
                <a:ea typeface="Century Gothic"/>
                <a:cs typeface="Century Gothic"/>
                <a:sym typeface="Century Gothic"/>
              </a:defRPr>
            </a:pPr>
            <a:endParaRPr sz="1440" dirty="0"/>
          </a:p>
          <a:p>
            <a:pPr defTabSz="182880">
              <a:spcBef>
                <a:spcPts val="100"/>
              </a:spcBef>
              <a:defRPr sz="560" b="1">
                <a:latin typeface="Century Gothic"/>
                <a:ea typeface="Century Gothic"/>
                <a:cs typeface="Century Gothic"/>
                <a:sym typeface="Century Gothic"/>
              </a:defRPr>
            </a:pPr>
            <a:endParaRPr sz="560" dirty="0"/>
          </a:p>
          <a:p>
            <a:pPr defTabSz="182880">
              <a:spcBef>
                <a:spcPts val="100"/>
              </a:spcBef>
              <a:defRPr sz="560" b="1">
                <a:latin typeface="Century Gothic"/>
                <a:ea typeface="Century Gothic"/>
                <a:cs typeface="Century Gothic"/>
                <a:sym typeface="Century Gothic"/>
              </a:defRPr>
            </a:pPr>
            <a:endParaRPr sz="560" dirty="0"/>
          </a:p>
          <a:p>
            <a:pPr defTabSz="182880">
              <a:spcBef>
                <a:spcPts val="100"/>
              </a:spcBef>
              <a:defRPr sz="560">
                <a:latin typeface="Century Gothic"/>
                <a:ea typeface="Century Gothic"/>
                <a:cs typeface="Century Gothic"/>
                <a:sym typeface="Century Gothic"/>
              </a:defRPr>
            </a:pPr>
            <a:endParaRPr sz="1280" dirty="0"/>
          </a:p>
          <a:p>
            <a:pPr defTabSz="182880">
              <a:spcBef>
                <a:spcPts val="300"/>
              </a:spcBef>
              <a:defRPr sz="560">
                <a:latin typeface="Century Gothic"/>
                <a:ea typeface="Century Gothic"/>
                <a:cs typeface="Century Gothic"/>
                <a:sym typeface="Century Gothic"/>
              </a:defRPr>
            </a:pPr>
            <a:endParaRPr sz="1280" dirty="0"/>
          </a:p>
          <a:p>
            <a:pPr defTabSz="182880">
              <a:spcBef>
                <a:spcPts val="100"/>
              </a:spcBef>
              <a:defRPr sz="560">
                <a:latin typeface="Century Gothic"/>
                <a:ea typeface="Century Gothic"/>
                <a:cs typeface="Century Gothic"/>
                <a:sym typeface="Century Gothic"/>
              </a:defRPr>
            </a:pPr>
            <a:r>
              <a:rPr sz="560" dirty="0"/>
              <a:t> </a:t>
            </a:r>
          </a:p>
        </p:txBody>
      </p:sp>
      <p:pic>
        <p:nvPicPr>
          <p:cNvPr id="7" name="Picture 6" descr="A screenshot of a cell phone&#10;&#10;Description automatically generated">
            <a:extLst>
              <a:ext uri="{FF2B5EF4-FFF2-40B4-BE49-F238E27FC236}">
                <a16:creationId xmlns:a16="http://schemas.microsoft.com/office/drawing/2014/main" id="{119D97D1-033F-4333-9670-89C609F36E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20" y="5809785"/>
            <a:ext cx="9143980" cy="1048215"/>
          </a:xfrm>
          <a:prstGeom prst="rect">
            <a:avLst/>
          </a:prstGeom>
        </p:spPr>
      </p:pic>
      <p:sp>
        <p:nvSpPr>
          <p:cNvPr id="2" name="Rectangle 1">
            <a:extLst>
              <a:ext uri="{FF2B5EF4-FFF2-40B4-BE49-F238E27FC236}">
                <a16:creationId xmlns:a16="http://schemas.microsoft.com/office/drawing/2014/main" id="{A1D5046B-801E-40F7-A609-34690EA48254}"/>
              </a:ext>
            </a:extLst>
          </p:cNvPr>
          <p:cNvSpPr/>
          <p:nvPr/>
        </p:nvSpPr>
        <p:spPr>
          <a:xfrm>
            <a:off x="2008509" y="1891645"/>
            <a:ext cx="8108076" cy="4121128"/>
          </a:xfrm>
          <a:prstGeom prst="rect">
            <a:avLst/>
          </a:prstGeom>
        </p:spPr>
        <p:txBody>
          <a:bodyPr wrap="square">
            <a:spAutoFit/>
          </a:bodyPr>
          <a:lstStyle/>
          <a:p>
            <a:pPr marL="285750" indent="-285750">
              <a:buFont typeface="Wingdings" panose="05000000000000000000" pitchFamily="2" charset="2"/>
              <a:buChar char="Ø"/>
            </a:pPr>
            <a:r>
              <a:rPr lang="en-US" sz="1500" b="1" dirty="0">
                <a:latin typeface="Century Gothic" panose="020B0502020202020204" pitchFamily="34" charset="0"/>
              </a:rPr>
              <a:t>One Voice partner with the Census Bureau Mississippi Partnership Specialist traveling over thousands of miles across the State educating and engaging communities and mobilizing them to complete their census.  </a:t>
            </a:r>
          </a:p>
          <a:p>
            <a:pPr marL="285750" indent="-285750">
              <a:buFont typeface="Wingdings" panose="05000000000000000000" pitchFamily="2" charset="2"/>
              <a:buChar char="Ø"/>
            </a:pPr>
            <a:endParaRPr lang="en-US" sz="1500" b="1" dirty="0">
              <a:latin typeface="Century Gothic" panose="020B0502020202020204" pitchFamily="34" charset="0"/>
            </a:endParaRPr>
          </a:p>
          <a:p>
            <a:pPr marL="285750" indent="-285750">
              <a:buFont typeface="Wingdings" panose="05000000000000000000" pitchFamily="2" charset="2"/>
              <a:buChar char="Ø"/>
            </a:pPr>
            <a:r>
              <a:rPr lang="en-US" sz="1500" b="1" dirty="0">
                <a:latin typeface="Century Gothic" panose="020B0502020202020204" pitchFamily="34" charset="0"/>
              </a:rPr>
              <a:t>One Voice talked to hundreds of migrant families who had been impacted by the August ICE raids.  We traveled to four communities along with a Spanish speaking Census rep to and a trusted community voice to talk to them about the importance of the Census.</a:t>
            </a:r>
          </a:p>
          <a:p>
            <a:r>
              <a:rPr lang="en-US" sz="1500" b="1" dirty="0">
                <a:latin typeface="Century Gothic" panose="020B0502020202020204" pitchFamily="34" charset="0"/>
              </a:rPr>
              <a:t> </a:t>
            </a:r>
          </a:p>
          <a:p>
            <a:pPr marL="285750" indent="-285750">
              <a:buFont typeface="Wingdings" panose="05000000000000000000" pitchFamily="2" charset="2"/>
              <a:buChar char="Ø"/>
            </a:pPr>
            <a:r>
              <a:rPr lang="en-US" sz="1500" b="1" dirty="0">
                <a:latin typeface="Century Gothic" panose="020B0502020202020204" pitchFamily="34" charset="0"/>
              </a:rPr>
              <a:t>Targeted outreach to underserved communities with messages around protecting data and that Census will not impact employment, housing, benefits or criminal record. Connecting with organizations like Reaching, Educating for Community Hope (RECH).</a:t>
            </a:r>
          </a:p>
          <a:p>
            <a:endParaRPr lang="en-US" sz="1500" b="1" dirty="0">
              <a:latin typeface="Century Gothic" panose="020B0502020202020204" pitchFamily="34" charset="0"/>
            </a:endParaRPr>
          </a:p>
          <a:p>
            <a:pPr marL="285750" indent="-285750">
              <a:buFont typeface="Wingdings" panose="05000000000000000000" pitchFamily="2" charset="2"/>
              <a:buChar char="Ø"/>
            </a:pPr>
            <a:r>
              <a:rPr lang="en-US" sz="1500" b="1" dirty="0">
                <a:latin typeface="Century Gothic" panose="020B0502020202020204" pitchFamily="34" charset="0"/>
              </a:rPr>
              <a:t>Connecting Census to other issues like felony disenfranchisement; if people with records are able change districts perhaps, they will gain a voice through fair representation that will lead to change in this law.</a:t>
            </a:r>
          </a:p>
        </p:txBody>
      </p:sp>
    </p:spTree>
    <p:extLst>
      <p:ext uri="{BB962C8B-B14F-4D97-AF65-F5344CB8AC3E}">
        <p14:creationId xmlns:p14="http://schemas.microsoft.com/office/powerpoint/2010/main" val="3539071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2687"/>
          <a:stretch/>
        </p:blipFill>
        <p:spPr>
          <a:xfrm>
            <a:off x="1524020" y="1"/>
            <a:ext cx="9143980" cy="1895697"/>
          </a:xfrm>
          <a:prstGeom prst="rect">
            <a:avLst/>
          </a:prstGeom>
        </p:spPr>
      </p:pic>
      <p:sp>
        <p:nvSpPr>
          <p:cNvPr id="4" name="Rectangle 7">
            <a:extLst>
              <a:ext uri="{FF2B5EF4-FFF2-40B4-BE49-F238E27FC236}">
                <a16:creationId xmlns:a16="http://schemas.microsoft.com/office/drawing/2014/main" id="{7DF80876-84A1-4248-BB8A-732DC18C725A}"/>
              </a:ext>
            </a:extLst>
          </p:cNvPr>
          <p:cNvSpPr/>
          <p:nvPr/>
        </p:nvSpPr>
        <p:spPr>
          <a:xfrm>
            <a:off x="2773678" y="944949"/>
            <a:ext cx="6644642" cy="1242061"/>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5" name="TextBox 10">
            <a:extLst>
              <a:ext uri="{FF2B5EF4-FFF2-40B4-BE49-F238E27FC236}">
                <a16:creationId xmlns:a16="http://schemas.microsoft.com/office/drawing/2014/main" id="{F616F607-5B8D-40EC-8AAC-D68EBFDF2226}"/>
              </a:ext>
            </a:extLst>
          </p:cNvPr>
          <p:cNvSpPr txBox="1"/>
          <p:nvPr/>
        </p:nvSpPr>
        <p:spPr>
          <a:xfrm>
            <a:off x="3301675" y="1224366"/>
            <a:ext cx="5588649" cy="713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000" b="1">
                <a:solidFill>
                  <a:srgbClr val="26306D"/>
                </a:solidFill>
                <a:latin typeface="Century Gothic"/>
                <a:ea typeface="Century Gothic"/>
                <a:cs typeface="Century Gothic"/>
                <a:sym typeface="Century Gothic"/>
              </a:defRPr>
            </a:lvl1pPr>
          </a:lstStyle>
          <a:p>
            <a:r>
              <a:rPr lang="en-US" dirty="0">
                <a:solidFill>
                  <a:srgbClr val="00B0F0"/>
                </a:solidFill>
              </a:rPr>
              <a:t>What Works</a:t>
            </a:r>
            <a:endParaRPr dirty="0">
              <a:solidFill>
                <a:srgbClr val="00B0F0"/>
              </a:solidFill>
            </a:endParaRPr>
          </a:p>
        </p:txBody>
      </p:sp>
      <p:pic>
        <p:nvPicPr>
          <p:cNvPr id="7" name="Picture 6" descr="A screenshot of a cell phone&#10;&#10;Description automatically generated">
            <a:extLst>
              <a:ext uri="{FF2B5EF4-FFF2-40B4-BE49-F238E27FC236}">
                <a16:creationId xmlns:a16="http://schemas.microsoft.com/office/drawing/2014/main" id="{119D97D1-033F-4333-9670-89C609F36E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20" y="5809785"/>
            <a:ext cx="9143980" cy="1048215"/>
          </a:xfrm>
          <a:prstGeom prst="rect">
            <a:avLst/>
          </a:prstGeom>
        </p:spPr>
      </p:pic>
      <p:sp>
        <p:nvSpPr>
          <p:cNvPr id="6" name="Rectangle 5">
            <a:extLst>
              <a:ext uri="{FF2B5EF4-FFF2-40B4-BE49-F238E27FC236}">
                <a16:creationId xmlns:a16="http://schemas.microsoft.com/office/drawing/2014/main" id="{F3687BAA-1661-4100-846B-FA3697FF5CC9}"/>
              </a:ext>
            </a:extLst>
          </p:cNvPr>
          <p:cNvSpPr/>
          <p:nvPr/>
        </p:nvSpPr>
        <p:spPr>
          <a:xfrm>
            <a:off x="2610393" y="4484748"/>
            <a:ext cx="6971211" cy="1323439"/>
          </a:xfrm>
          <a:prstGeom prst="rect">
            <a:avLst/>
          </a:prstGeom>
        </p:spPr>
        <p:txBody>
          <a:bodyPr wrap="square">
            <a:spAutoFit/>
          </a:bodyPr>
          <a:lstStyle/>
          <a:p>
            <a:pPr algn="just"/>
            <a:r>
              <a:rPr lang="en-US" sz="1600" b="1" dirty="0">
                <a:latin typeface="Century Gothic" panose="020B0502020202020204" pitchFamily="34" charset="0"/>
              </a:rPr>
              <a:t>Through a variety of grassroots organizing tactics such as community meetings, forming CCC, phonebanking, canvassing, and digital engagement we can increase community awareness around 2020 Census and increase Mississippi self response rate in the 2020 Census process. </a:t>
            </a:r>
          </a:p>
        </p:txBody>
      </p:sp>
      <p:pic>
        <p:nvPicPr>
          <p:cNvPr id="11" name="Picture 10" descr="A screenshot of a person&#10;&#10;Description automatically generated">
            <a:extLst>
              <a:ext uri="{FF2B5EF4-FFF2-40B4-BE49-F238E27FC236}">
                <a16:creationId xmlns:a16="http://schemas.microsoft.com/office/drawing/2014/main" id="{3A153A15-9209-4D78-B142-93A64ABEA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573" y="2382820"/>
            <a:ext cx="2442754" cy="1744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person sitting at a table using a computer&#10;&#10;Description automatically generated">
            <a:extLst>
              <a:ext uri="{FF2B5EF4-FFF2-40B4-BE49-F238E27FC236}">
                <a16:creationId xmlns:a16="http://schemas.microsoft.com/office/drawing/2014/main" id="{F13F59BE-57B0-44A1-B394-BB0402F87BA6}"/>
              </a:ext>
            </a:extLst>
          </p:cNvPr>
          <p:cNvPicPr>
            <a:picLocks noChangeAspect="1"/>
          </p:cNvPicPr>
          <p:nvPr/>
        </p:nvPicPr>
        <p:blipFill rotWithShape="1">
          <a:blip r:embed="rId5">
            <a:extLst>
              <a:ext uri="{28A0092B-C50C-407E-A947-70E740481C1C}">
                <a14:useLocalDpi xmlns:a14="http://schemas.microsoft.com/office/drawing/2010/main" val="0"/>
              </a:ext>
            </a:extLst>
          </a:blip>
          <a:srcRect l="10056"/>
          <a:stretch/>
        </p:blipFill>
        <p:spPr>
          <a:xfrm>
            <a:off x="4556761" y="2393667"/>
            <a:ext cx="2345437" cy="1737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picture containing man, laptop, computer, holding&#10;&#10;Description automatically generated">
            <a:extLst>
              <a:ext uri="{FF2B5EF4-FFF2-40B4-BE49-F238E27FC236}">
                <a16:creationId xmlns:a16="http://schemas.microsoft.com/office/drawing/2014/main" id="{67DCB549-EDE2-4A52-922B-4FDAD28750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2788" y="2194560"/>
            <a:ext cx="1595748" cy="21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84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2687"/>
          <a:stretch/>
        </p:blipFill>
        <p:spPr>
          <a:xfrm>
            <a:off x="1524020" y="1"/>
            <a:ext cx="9143980" cy="1895697"/>
          </a:xfrm>
          <a:prstGeom prst="rect">
            <a:avLst/>
          </a:prstGeom>
        </p:spPr>
      </p:pic>
      <p:sp>
        <p:nvSpPr>
          <p:cNvPr id="4" name="Rectangle 7">
            <a:extLst>
              <a:ext uri="{FF2B5EF4-FFF2-40B4-BE49-F238E27FC236}">
                <a16:creationId xmlns:a16="http://schemas.microsoft.com/office/drawing/2014/main" id="{7DF80876-84A1-4248-BB8A-732DC18C725A}"/>
              </a:ext>
            </a:extLst>
          </p:cNvPr>
          <p:cNvSpPr/>
          <p:nvPr/>
        </p:nvSpPr>
        <p:spPr>
          <a:xfrm>
            <a:off x="2773679" y="799293"/>
            <a:ext cx="6644642" cy="1242061"/>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5" name="TextBox 10">
            <a:extLst>
              <a:ext uri="{FF2B5EF4-FFF2-40B4-BE49-F238E27FC236}">
                <a16:creationId xmlns:a16="http://schemas.microsoft.com/office/drawing/2014/main" id="{F616F607-5B8D-40EC-8AAC-D68EBFDF2226}"/>
              </a:ext>
            </a:extLst>
          </p:cNvPr>
          <p:cNvSpPr txBox="1"/>
          <p:nvPr/>
        </p:nvSpPr>
        <p:spPr>
          <a:xfrm>
            <a:off x="2740226" y="799293"/>
            <a:ext cx="6644642"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000" b="1">
                <a:solidFill>
                  <a:srgbClr val="26306D"/>
                </a:solidFill>
                <a:latin typeface="Century Gothic"/>
                <a:ea typeface="Century Gothic"/>
                <a:cs typeface="Century Gothic"/>
                <a:sym typeface="Century Gothic"/>
              </a:defRPr>
            </a:lvl1pPr>
          </a:lstStyle>
          <a:p>
            <a:r>
              <a:rPr lang="en-US" sz="3200" dirty="0">
                <a:solidFill>
                  <a:srgbClr val="00B0F0"/>
                </a:solidFill>
              </a:rPr>
              <a:t>Mississippi Self-Response Rate</a:t>
            </a:r>
            <a:endParaRPr sz="3200" dirty="0">
              <a:solidFill>
                <a:srgbClr val="00B0F0"/>
              </a:solidFill>
            </a:endParaRPr>
          </a:p>
        </p:txBody>
      </p:sp>
      <p:sp>
        <p:nvSpPr>
          <p:cNvPr id="6" name="Content Placeholder 2">
            <a:extLst>
              <a:ext uri="{FF2B5EF4-FFF2-40B4-BE49-F238E27FC236}">
                <a16:creationId xmlns:a16="http://schemas.microsoft.com/office/drawing/2014/main" id="{870512BA-D91D-4DC2-8A40-C8B332BAB13F}"/>
              </a:ext>
            </a:extLst>
          </p:cNvPr>
          <p:cNvSpPr txBox="1"/>
          <p:nvPr/>
        </p:nvSpPr>
        <p:spPr>
          <a:xfrm>
            <a:off x="2193074" y="2440632"/>
            <a:ext cx="7738946" cy="307784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defTabSz="182880">
              <a:spcBef>
                <a:spcPts val="100"/>
              </a:spcBef>
              <a:buSzPct val="100000"/>
              <a:defRPr sz="1720" b="1">
                <a:latin typeface="Century Gothic"/>
                <a:ea typeface="Century Gothic"/>
                <a:cs typeface="Century Gothic"/>
                <a:sym typeface="Century Gothic"/>
              </a:defRPr>
            </a:pPr>
            <a:endParaRPr sz="3800" dirty="0"/>
          </a:p>
          <a:p>
            <a:pPr defTabSz="182880">
              <a:spcBef>
                <a:spcPts val="100"/>
              </a:spcBef>
              <a:defRPr sz="1440" b="1">
                <a:latin typeface="Century Gothic"/>
                <a:ea typeface="Century Gothic"/>
                <a:cs typeface="Century Gothic"/>
                <a:sym typeface="Century Gothic"/>
              </a:defRPr>
            </a:pPr>
            <a:endParaRPr sz="1440" dirty="0"/>
          </a:p>
          <a:p>
            <a:pPr defTabSz="182880">
              <a:spcBef>
                <a:spcPts val="100"/>
              </a:spcBef>
              <a:defRPr sz="560" b="1">
                <a:latin typeface="Century Gothic"/>
                <a:ea typeface="Century Gothic"/>
                <a:cs typeface="Century Gothic"/>
                <a:sym typeface="Century Gothic"/>
              </a:defRPr>
            </a:pPr>
            <a:endParaRPr sz="560" dirty="0"/>
          </a:p>
          <a:p>
            <a:pPr defTabSz="182880">
              <a:spcBef>
                <a:spcPts val="100"/>
              </a:spcBef>
              <a:defRPr sz="560" b="1">
                <a:latin typeface="Century Gothic"/>
                <a:ea typeface="Century Gothic"/>
                <a:cs typeface="Century Gothic"/>
                <a:sym typeface="Century Gothic"/>
              </a:defRPr>
            </a:pPr>
            <a:endParaRPr sz="560" dirty="0"/>
          </a:p>
          <a:p>
            <a:pPr defTabSz="182880">
              <a:spcBef>
                <a:spcPts val="100"/>
              </a:spcBef>
              <a:defRPr sz="560">
                <a:latin typeface="Century Gothic"/>
                <a:ea typeface="Century Gothic"/>
                <a:cs typeface="Century Gothic"/>
                <a:sym typeface="Century Gothic"/>
              </a:defRPr>
            </a:pPr>
            <a:endParaRPr sz="1280" dirty="0"/>
          </a:p>
          <a:p>
            <a:pPr defTabSz="182880">
              <a:spcBef>
                <a:spcPts val="300"/>
              </a:spcBef>
              <a:defRPr sz="560">
                <a:latin typeface="Century Gothic"/>
                <a:ea typeface="Century Gothic"/>
                <a:cs typeface="Century Gothic"/>
                <a:sym typeface="Century Gothic"/>
              </a:defRPr>
            </a:pPr>
            <a:endParaRPr sz="1280" dirty="0"/>
          </a:p>
          <a:p>
            <a:pPr defTabSz="182880">
              <a:spcBef>
                <a:spcPts val="100"/>
              </a:spcBef>
              <a:defRPr sz="560">
                <a:latin typeface="Century Gothic"/>
                <a:ea typeface="Century Gothic"/>
                <a:cs typeface="Century Gothic"/>
                <a:sym typeface="Century Gothic"/>
              </a:defRPr>
            </a:pPr>
            <a:r>
              <a:rPr sz="560" dirty="0"/>
              <a:t> </a:t>
            </a:r>
          </a:p>
        </p:txBody>
      </p:sp>
      <p:pic>
        <p:nvPicPr>
          <p:cNvPr id="7" name="Picture 6" descr="A screenshot of a cell phone&#10;&#10;Description automatically generated">
            <a:extLst>
              <a:ext uri="{FF2B5EF4-FFF2-40B4-BE49-F238E27FC236}">
                <a16:creationId xmlns:a16="http://schemas.microsoft.com/office/drawing/2014/main" id="{119D97D1-033F-4333-9670-89C609F36E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20" y="5809785"/>
            <a:ext cx="9143980" cy="1048215"/>
          </a:xfrm>
          <a:prstGeom prst="rect">
            <a:avLst/>
          </a:prstGeom>
        </p:spPr>
      </p:pic>
      <p:pic>
        <p:nvPicPr>
          <p:cNvPr id="3" name="Picture 2">
            <a:extLst>
              <a:ext uri="{FF2B5EF4-FFF2-40B4-BE49-F238E27FC236}">
                <a16:creationId xmlns:a16="http://schemas.microsoft.com/office/drawing/2014/main" id="{376C9CE1-F0DB-47EB-B0C7-E185D927DE4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606" r="73" b="2126"/>
          <a:stretch/>
        </p:blipFill>
        <p:spPr>
          <a:xfrm>
            <a:off x="3195494" y="1379291"/>
            <a:ext cx="5734106" cy="4389120"/>
          </a:xfrm>
          <a:prstGeom prst="rect">
            <a:avLst/>
          </a:prstGeom>
        </p:spPr>
      </p:pic>
      <p:sp>
        <p:nvSpPr>
          <p:cNvPr id="9" name="Rectangle 8">
            <a:extLst>
              <a:ext uri="{FF2B5EF4-FFF2-40B4-BE49-F238E27FC236}">
                <a16:creationId xmlns:a16="http://schemas.microsoft.com/office/drawing/2014/main" id="{3209A8FB-3466-4D5B-8CB2-2B1A806BE095}"/>
              </a:ext>
            </a:extLst>
          </p:cNvPr>
          <p:cNvSpPr/>
          <p:nvPr/>
        </p:nvSpPr>
        <p:spPr>
          <a:xfrm>
            <a:off x="9096308" y="5518473"/>
            <a:ext cx="1345240" cy="276999"/>
          </a:xfrm>
          <a:prstGeom prst="rect">
            <a:avLst/>
          </a:prstGeom>
        </p:spPr>
        <p:txBody>
          <a:bodyPr wrap="none">
            <a:spAutoFit/>
          </a:bodyPr>
          <a:lstStyle/>
          <a:p>
            <a:r>
              <a:rPr lang="en-US" sz="1200" dirty="0">
                <a:solidFill>
                  <a:srgbClr val="666666"/>
                </a:solidFill>
                <a:latin typeface="Roboto"/>
              </a:rPr>
              <a:t>(as of 3/30/2020)</a:t>
            </a:r>
            <a:endParaRPr lang="en-US" sz="1200" dirty="0"/>
          </a:p>
        </p:txBody>
      </p:sp>
    </p:spTree>
    <p:extLst>
      <p:ext uri="{BB962C8B-B14F-4D97-AF65-F5344CB8AC3E}">
        <p14:creationId xmlns:p14="http://schemas.microsoft.com/office/powerpoint/2010/main" val="2322302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2687"/>
          <a:stretch/>
        </p:blipFill>
        <p:spPr>
          <a:xfrm>
            <a:off x="1524020" y="1"/>
            <a:ext cx="9143980" cy="1895697"/>
          </a:xfrm>
          <a:prstGeom prst="rect">
            <a:avLst/>
          </a:prstGeom>
        </p:spPr>
      </p:pic>
      <p:sp>
        <p:nvSpPr>
          <p:cNvPr id="4" name="Rectangle 7">
            <a:extLst>
              <a:ext uri="{FF2B5EF4-FFF2-40B4-BE49-F238E27FC236}">
                <a16:creationId xmlns:a16="http://schemas.microsoft.com/office/drawing/2014/main" id="{7DF80876-84A1-4248-BB8A-732DC18C725A}"/>
              </a:ext>
            </a:extLst>
          </p:cNvPr>
          <p:cNvSpPr/>
          <p:nvPr/>
        </p:nvSpPr>
        <p:spPr>
          <a:xfrm>
            <a:off x="2773679" y="799293"/>
            <a:ext cx="6644642" cy="1242061"/>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6" name="Content Placeholder 2">
            <a:extLst>
              <a:ext uri="{FF2B5EF4-FFF2-40B4-BE49-F238E27FC236}">
                <a16:creationId xmlns:a16="http://schemas.microsoft.com/office/drawing/2014/main" id="{870512BA-D91D-4DC2-8A40-C8B332BAB13F}"/>
              </a:ext>
            </a:extLst>
          </p:cNvPr>
          <p:cNvSpPr txBox="1"/>
          <p:nvPr/>
        </p:nvSpPr>
        <p:spPr>
          <a:xfrm>
            <a:off x="2193074" y="2440632"/>
            <a:ext cx="7738946" cy="307784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defTabSz="182880">
              <a:spcBef>
                <a:spcPts val="100"/>
              </a:spcBef>
              <a:buSzPct val="100000"/>
              <a:defRPr sz="1720" b="1">
                <a:latin typeface="Century Gothic"/>
                <a:ea typeface="Century Gothic"/>
                <a:cs typeface="Century Gothic"/>
                <a:sym typeface="Century Gothic"/>
              </a:defRPr>
            </a:pPr>
            <a:endParaRPr sz="3800" dirty="0"/>
          </a:p>
          <a:p>
            <a:pPr defTabSz="182880">
              <a:spcBef>
                <a:spcPts val="100"/>
              </a:spcBef>
              <a:defRPr sz="1440" b="1">
                <a:latin typeface="Century Gothic"/>
                <a:ea typeface="Century Gothic"/>
                <a:cs typeface="Century Gothic"/>
                <a:sym typeface="Century Gothic"/>
              </a:defRPr>
            </a:pPr>
            <a:endParaRPr sz="1440" dirty="0"/>
          </a:p>
          <a:p>
            <a:pPr defTabSz="182880">
              <a:spcBef>
                <a:spcPts val="100"/>
              </a:spcBef>
              <a:defRPr sz="560" b="1">
                <a:latin typeface="Century Gothic"/>
                <a:ea typeface="Century Gothic"/>
                <a:cs typeface="Century Gothic"/>
                <a:sym typeface="Century Gothic"/>
              </a:defRPr>
            </a:pPr>
            <a:endParaRPr sz="560" dirty="0"/>
          </a:p>
          <a:p>
            <a:pPr defTabSz="182880">
              <a:spcBef>
                <a:spcPts val="100"/>
              </a:spcBef>
              <a:defRPr sz="560" b="1">
                <a:latin typeface="Century Gothic"/>
                <a:ea typeface="Century Gothic"/>
                <a:cs typeface="Century Gothic"/>
                <a:sym typeface="Century Gothic"/>
              </a:defRPr>
            </a:pPr>
            <a:endParaRPr sz="560" dirty="0"/>
          </a:p>
          <a:p>
            <a:pPr defTabSz="182880">
              <a:spcBef>
                <a:spcPts val="100"/>
              </a:spcBef>
              <a:defRPr sz="560">
                <a:latin typeface="Century Gothic"/>
                <a:ea typeface="Century Gothic"/>
                <a:cs typeface="Century Gothic"/>
                <a:sym typeface="Century Gothic"/>
              </a:defRPr>
            </a:pPr>
            <a:endParaRPr sz="1280" dirty="0"/>
          </a:p>
          <a:p>
            <a:pPr defTabSz="182880">
              <a:spcBef>
                <a:spcPts val="300"/>
              </a:spcBef>
              <a:defRPr sz="560">
                <a:latin typeface="Century Gothic"/>
                <a:ea typeface="Century Gothic"/>
                <a:cs typeface="Century Gothic"/>
                <a:sym typeface="Century Gothic"/>
              </a:defRPr>
            </a:pPr>
            <a:endParaRPr sz="1280" dirty="0"/>
          </a:p>
          <a:p>
            <a:pPr defTabSz="182880">
              <a:spcBef>
                <a:spcPts val="100"/>
              </a:spcBef>
              <a:defRPr sz="560">
                <a:latin typeface="Century Gothic"/>
                <a:ea typeface="Century Gothic"/>
                <a:cs typeface="Century Gothic"/>
                <a:sym typeface="Century Gothic"/>
              </a:defRPr>
            </a:pPr>
            <a:r>
              <a:rPr sz="560" dirty="0"/>
              <a:t> </a:t>
            </a:r>
          </a:p>
        </p:txBody>
      </p:sp>
      <p:pic>
        <p:nvPicPr>
          <p:cNvPr id="7" name="Picture 6" descr="A screenshot of a cell phone&#10;&#10;Description automatically generated">
            <a:extLst>
              <a:ext uri="{FF2B5EF4-FFF2-40B4-BE49-F238E27FC236}">
                <a16:creationId xmlns:a16="http://schemas.microsoft.com/office/drawing/2014/main" id="{119D97D1-033F-4333-9670-89C609F36E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20" y="5809785"/>
            <a:ext cx="9143980" cy="1048215"/>
          </a:xfrm>
          <a:prstGeom prst="rect">
            <a:avLst/>
          </a:prstGeom>
        </p:spPr>
      </p:pic>
      <p:sp>
        <p:nvSpPr>
          <p:cNvPr id="13" name="Rectangle 12">
            <a:extLst>
              <a:ext uri="{FF2B5EF4-FFF2-40B4-BE49-F238E27FC236}">
                <a16:creationId xmlns:a16="http://schemas.microsoft.com/office/drawing/2014/main" id="{01C8FC09-B39C-478E-845A-004FD8474A9D}"/>
              </a:ext>
            </a:extLst>
          </p:cNvPr>
          <p:cNvSpPr/>
          <p:nvPr/>
        </p:nvSpPr>
        <p:spPr>
          <a:xfrm>
            <a:off x="3468177" y="3802220"/>
            <a:ext cx="5255647" cy="1938992"/>
          </a:xfrm>
          <a:prstGeom prst="rect">
            <a:avLst/>
          </a:prstGeom>
        </p:spPr>
        <p:txBody>
          <a:bodyPr wrap="square">
            <a:spAutoFit/>
          </a:bodyPr>
          <a:lstStyle/>
          <a:p>
            <a:pPr algn="ctr"/>
            <a:r>
              <a:rPr lang="en-US" sz="2400" b="1" dirty="0">
                <a:latin typeface="Century Gothic" panose="020B0502020202020204" pitchFamily="34" charset="0"/>
              </a:rPr>
              <a:t>CONTACT US</a:t>
            </a:r>
          </a:p>
          <a:p>
            <a:pPr algn="ctr"/>
            <a:r>
              <a:rPr lang="en-US" sz="2400" b="1" dirty="0">
                <a:latin typeface="Century Gothic" panose="020B0502020202020204" pitchFamily="34" charset="0"/>
              </a:rPr>
              <a:t> 1072 W Lynch Street Suite 7</a:t>
            </a:r>
          </a:p>
          <a:p>
            <a:pPr algn="ctr"/>
            <a:r>
              <a:rPr lang="en-US" sz="2400" b="1" dirty="0">
                <a:latin typeface="Century Gothic" panose="020B0502020202020204" pitchFamily="34" charset="0"/>
              </a:rPr>
              <a:t> (601) 960-9594</a:t>
            </a:r>
          </a:p>
          <a:p>
            <a:pPr algn="ctr"/>
            <a:r>
              <a:rPr lang="en-US" sz="2400" b="1" dirty="0">
                <a:latin typeface="Century Gothic" panose="020B0502020202020204" pitchFamily="34" charset="0"/>
              </a:rPr>
              <a:t> info@uniteonevoice.org</a:t>
            </a:r>
          </a:p>
          <a:p>
            <a:pPr algn="ctr"/>
            <a:r>
              <a:rPr lang="en-US" sz="2400" b="1" dirty="0">
                <a:latin typeface="Century Gothic" panose="020B0502020202020204" pitchFamily="34" charset="0"/>
              </a:rPr>
              <a:t> www.onevoicems.org</a:t>
            </a:r>
          </a:p>
        </p:txBody>
      </p:sp>
      <p:pic>
        <p:nvPicPr>
          <p:cNvPr id="15" name="Picture 14" descr="A close up of a sign&#10;&#10;Description automatically generated">
            <a:extLst>
              <a:ext uri="{FF2B5EF4-FFF2-40B4-BE49-F238E27FC236}">
                <a16:creationId xmlns:a16="http://schemas.microsoft.com/office/drawing/2014/main" id="{97510538-92B6-40A7-B8DE-5525B1D3A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010" y="989026"/>
            <a:ext cx="4241979" cy="2834640"/>
          </a:xfrm>
          <a:prstGeom prst="rect">
            <a:avLst/>
          </a:prstGeom>
        </p:spPr>
      </p:pic>
      <p:sp>
        <p:nvSpPr>
          <p:cNvPr id="17" name="Rectangle 16">
            <a:extLst>
              <a:ext uri="{FF2B5EF4-FFF2-40B4-BE49-F238E27FC236}">
                <a16:creationId xmlns:a16="http://schemas.microsoft.com/office/drawing/2014/main" id="{252CDC1B-ADFC-4CB3-A902-BA7038DA7EDD}"/>
              </a:ext>
            </a:extLst>
          </p:cNvPr>
          <p:cNvSpPr/>
          <p:nvPr/>
        </p:nvSpPr>
        <p:spPr>
          <a:xfrm>
            <a:off x="3468177" y="6246114"/>
            <a:ext cx="5275611" cy="461665"/>
          </a:xfrm>
          <a:prstGeom prst="rect">
            <a:avLst/>
          </a:prstGeom>
        </p:spPr>
        <p:txBody>
          <a:bodyPr wrap="none">
            <a:spAutoFit/>
          </a:bodyPr>
          <a:lstStyle/>
          <a:p>
            <a:r>
              <a:rPr lang="en-US" sz="2400" b="1" dirty="0">
                <a:solidFill>
                  <a:srgbClr val="92D050"/>
                </a:solidFill>
              </a:rPr>
              <a:t>ONE VILLAGE. </a:t>
            </a:r>
            <a:r>
              <a:rPr lang="en-US" sz="2400" b="1" dirty="0">
                <a:solidFill>
                  <a:schemeClr val="bg1"/>
                </a:solidFill>
              </a:rPr>
              <a:t>ONE VISION. </a:t>
            </a:r>
            <a:r>
              <a:rPr lang="en-US" sz="2400" b="1" dirty="0">
                <a:solidFill>
                  <a:srgbClr val="92D050"/>
                </a:solidFill>
              </a:rPr>
              <a:t>ONE VOICE..</a:t>
            </a:r>
          </a:p>
        </p:txBody>
      </p:sp>
    </p:spTree>
    <p:extLst>
      <p:ext uri="{BB962C8B-B14F-4D97-AF65-F5344CB8AC3E}">
        <p14:creationId xmlns:p14="http://schemas.microsoft.com/office/powerpoint/2010/main" val="405942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43C730-0D78-4E61-905A-486EE071FF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2"/>
          <a:stretch/>
        </p:blipFill>
        <p:spPr>
          <a:xfrm>
            <a:off x="1524020" y="10"/>
            <a:ext cx="9143980" cy="6857990"/>
          </a:xfrm>
          <a:prstGeom prst="rect">
            <a:avLst/>
          </a:prstGeom>
        </p:spPr>
      </p:pic>
    </p:spTree>
    <p:extLst>
      <p:ext uri="{BB962C8B-B14F-4D97-AF65-F5344CB8AC3E}">
        <p14:creationId xmlns:p14="http://schemas.microsoft.com/office/powerpoint/2010/main" val="4690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AC8DE6-E63B-45A2-8959-FC652AE14D98}"/>
              </a:ext>
            </a:extLst>
          </p:cNvPr>
          <p:cNvSpPr>
            <a:spLocks noGrp="1"/>
          </p:cNvSpPr>
          <p:nvPr>
            <p:ph type="ctrTitle"/>
          </p:nvPr>
        </p:nvSpPr>
        <p:spPr>
          <a:xfrm>
            <a:off x="1024128" y="965199"/>
            <a:ext cx="6766078" cy="4927601"/>
          </a:xfrm>
        </p:spPr>
        <p:txBody>
          <a:bodyPr vert="horz" lIns="91440" tIns="45720" rIns="91440" bIns="45720" rtlCol="0" anchor="ctr">
            <a:normAutofit/>
          </a:bodyPr>
          <a:lstStyle/>
          <a:p>
            <a:pPr algn="r"/>
            <a:r>
              <a:rPr lang="en-US" sz="5400" b="1" kern="1200" dirty="0">
                <a:solidFill>
                  <a:schemeClr val="tx1">
                    <a:lumMod val="85000"/>
                    <a:lumOff val="15000"/>
                  </a:schemeClr>
                </a:solidFill>
                <a:latin typeface="+mj-lt"/>
                <a:ea typeface="+mj-ea"/>
                <a:cs typeface="+mj-cs"/>
              </a:rPr>
              <a:t>What We Will Cover</a:t>
            </a:r>
          </a:p>
        </p:txBody>
      </p:sp>
      <p:sp>
        <p:nvSpPr>
          <p:cNvPr id="3" name="Subtitle 2">
            <a:extLst>
              <a:ext uri="{FF2B5EF4-FFF2-40B4-BE49-F238E27FC236}">
                <a16:creationId xmlns:a16="http://schemas.microsoft.com/office/drawing/2014/main" id="{C53938A0-5D21-4C94-A9E7-9316B4CD8B2E}"/>
              </a:ext>
            </a:extLst>
          </p:cNvPr>
          <p:cNvSpPr>
            <a:spLocks noGrp="1"/>
          </p:cNvSpPr>
          <p:nvPr>
            <p:ph type="subTitle" idx="1"/>
          </p:nvPr>
        </p:nvSpPr>
        <p:spPr>
          <a:xfrm>
            <a:off x="8438729" y="965198"/>
            <a:ext cx="2707937" cy="4927602"/>
          </a:xfrm>
        </p:spPr>
        <p:txBody>
          <a:bodyPr vert="horz" lIns="91440" tIns="45720" rIns="91440" bIns="45720" rtlCol="0" anchor="ctr">
            <a:normAutofit lnSpcReduction="10000"/>
          </a:bodyPr>
          <a:lstStyle/>
          <a:p>
            <a:pPr marL="342900" indent="-228600" algn="l">
              <a:buFont typeface="Arial" panose="020B0604020202020204" pitchFamily="34" charset="0"/>
              <a:buChar char="•"/>
            </a:pPr>
            <a:r>
              <a:rPr lang="en-US" sz="1800" dirty="0">
                <a:solidFill>
                  <a:schemeClr val="accent1"/>
                </a:solidFill>
              </a:rPr>
              <a:t>Identify &amp; Measure the Issue</a:t>
            </a:r>
          </a:p>
          <a:p>
            <a:pPr marL="342900" indent="-228600" algn="l">
              <a:buFont typeface="Arial" panose="020B0604020202020204" pitchFamily="34" charset="0"/>
              <a:buChar char="•"/>
            </a:pPr>
            <a:r>
              <a:rPr lang="en-US" sz="1800" dirty="0">
                <a:solidFill>
                  <a:schemeClr val="accent1"/>
                </a:solidFill>
              </a:rPr>
              <a:t>Importance of the Census &amp; Funding </a:t>
            </a:r>
          </a:p>
          <a:p>
            <a:pPr marL="342900" indent="-228600" algn="l">
              <a:buFont typeface="Arial" panose="020B0604020202020204" pitchFamily="34" charset="0"/>
              <a:buChar char="•"/>
            </a:pPr>
            <a:r>
              <a:rPr lang="en-US" sz="1800" dirty="0">
                <a:solidFill>
                  <a:schemeClr val="accent1"/>
                </a:solidFill>
              </a:rPr>
              <a:t>The Perspective of Formerly Incarcerated Individuals</a:t>
            </a:r>
          </a:p>
          <a:p>
            <a:pPr marL="342900" indent="-228600" algn="l">
              <a:buFont typeface="Arial" panose="020B0604020202020204" pitchFamily="34" charset="0"/>
              <a:buChar char="•"/>
            </a:pPr>
            <a:r>
              <a:rPr lang="en-US" sz="1800" dirty="0">
                <a:solidFill>
                  <a:schemeClr val="accent1"/>
                </a:solidFill>
              </a:rPr>
              <a:t>Special Initiatives by Organizations to Increase the Count of Formerly Incarcerated Individuals</a:t>
            </a:r>
          </a:p>
          <a:p>
            <a:pPr marL="342900" indent="-228600" algn="l">
              <a:buFont typeface="Arial" panose="020B0604020202020204" pitchFamily="34" charset="0"/>
              <a:buChar char="•"/>
            </a:pPr>
            <a:r>
              <a:rPr lang="en-US" sz="1800" dirty="0">
                <a:solidFill>
                  <a:schemeClr val="accent1"/>
                </a:solidFill>
              </a:rPr>
              <a:t>Prison Gerrymandering</a:t>
            </a:r>
          </a:p>
          <a:p>
            <a:pPr marL="342900" indent="-228600" algn="l">
              <a:buFont typeface="Arial" panose="020B0604020202020204" pitchFamily="34" charset="0"/>
              <a:buChar char="•"/>
            </a:pPr>
            <a:r>
              <a:rPr lang="en-US" sz="1800" dirty="0">
                <a:solidFill>
                  <a:schemeClr val="accent1"/>
                </a:solidFill>
              </a:rPr>
              <a:t>Resources &amp; Other Programs </a:t>
            </a:r>
          </a:p>
          <a:p>
            <a:pPr marL="342900" indent="-228600" algn="l">
              <a:buFont typeface="Arial" panose="020B0604020202020204" pitchFamily="34" charset="0"/>
              <a:buChar char="•"/>
            </a:pPr>
            <a:r>
              <a:rPr lang="en-US" sz="1800" dirty="0">
                <a:solidFill>
                  <a:schemeClr val="accent1"/>
                </a:solidFill>
              </a:rPr>
              <a:t>Census Updates</a:t>
            </a:r>
          </a:p>
          <a:p>
            <a:pPr marL="342900" indent="-228600" algn="l">
              <a:buFont typeface="Arial" panose="020B0604020202020204" pitchFamily="34" charset="0"/>
              <a:buChar char="•"/>
            </a:pPr>
            <a:r>
              <a:rPr lang="en-US" sz="1800" dirty="0">
                <a:solidFill>
                  <a:schemeClr val="accent1"/>
                </a:solidFill>
              </a:rPr>
              <a:t>Q&amp;A</a:t>
            </a:r>
          </a:p>
        </p:txBody>
      </p:sp>
      <p:cxnSp>
        <p:nvCxnSpPr>
          <p:cNvPr id="78" name="Straight Connector 77">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138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098" name="Picture 2" descr="Picture">
            <a:extLst>
              <a:ext uri="{FF2B5EF4-FFF2-40B4-BE49-F238E27FC236}">
                <a16:creationId xmlns:a16="http://schemas.microsoft.com/office/drawing/2014/main" id="{4281B913-F4B9-4FB3-A6DA-991250E3C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963" y="2181225"/>
            <a:ext cx="3648075" cy="2495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2EBC14E-23F1-4705-B911-7A12683B9F32}"/>
              </a:ext>
            </a:extLst>
          </p:cNvPr>
          <p:cNvSpPr/>
          <p:nvPr/>
        </p:nvSpPr>
        <p:spPr>
          <a:xfrm>
            <a:off x="3997065" y="4837159"/>
            <a:ext cx="4807470" cy="369332"/>
          </a:xfrm>
          <a:prstGeom prst="rect">
            <a:avLst/>
          </a:prstGeom>
          <a:solidFill>
            <a:schemeClr val="accent1"/>
          </a:solidFill>
        </p:spPr>
        <p:txBody>
          <a:bodyPr wrap="none">
            <a:spAutoFit/>
          </a:bodyPr>
          <a:lstStyle/>
          <a:p>
            <a:r>
              <a:rPr lang="en-US" cap="all" dirty="0">
                <a:solidFill>
                  <a:srgbClr val="FFFFFF"/>
                </a:solidFill>
                <a:latin typeface="Work Sans"/>
              </a:rPr>
              <a:t>THE TIME TO END MASS INCARCERATION IS NOW</a:t>
            </a:r>
            <a:endParaRPr lang="en-US" dirty="0"/>
          </a:p>
        </p:txBody>
      </p:sp>
    </p:spTree>
    <p:extLst>
      <p:ext uri="{BB962C8B-B14F-4D97-AF65-F5344CB8AC3E}">
        <p14:creationId xmlns:p14="http://schemas.microsoft.com/office/powerpoint/2010/main" val="3122416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E4A9-3879-094D-9EBB-DF832C1B916F}"/>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pPr algn="ctr"/>
            <a:br>
              <a:rPr lang="en-US" sz="1400" b="1" dirty="0"/>
            </a:br>
            <a:r>
              <a:rPr lang="en-US" sz="2400" b="1" dirty="0"/>
              <a:t>Counting Formerly Incarcerated Persons</a:t>
            </a:r>
            <a:br>
              <a:rPr lang="en-US" sz="2400" b="1" dirty="0"/>
            </a:br>
            <a:r>
              <a:rPr lang="en-US" sz="2400" b="1" dirty="0"/>
              <a:t>in the 2020 Census</a:t>
            </a:r>
            <a:br>
              <a:rPr lang="en-US" sz="1400" b="1" dirty="0"/>
            </a:br>
            <a:br>
              <a:rPr lang="en-US" sz="1400" dirty="0"/>
            </a:br>
            <a:endParaRPr lang="en-US" sz="1400" b="1" dirty="0"/>
          </a:p>
        </p:txBody>
      </p:sp>
      <p:sp>
        <p:nvSpPr>
          <p:cNvPr id="17" name="Content Placeholder 16">
            <a:extLst>
              <a:ext uri="{FF2B5EF4-FFF2-40B4-BE49-F238E27FC236}">
                <a16:creationId xmlns:a16="http://schemas.microsoft.com/office/drawing/2014/main" id="{4ED5C0A2-41C8-4413-AC6E-4D6A3CE7699C}"/>
              </a:ext>
            </a:extLst>
          </p:cNvPr>
          <p:cNvSpPr>
            <a:spLocks noGrp="1"/>
          </p:cNvSpPr>
          <p:nvPr>
            <p:ph idx="1"/>
          </p:nvPr>
        </p:nvSpPr>
        <p:spPr>
          <a:xfrm>
            <a:off x="4965431" y="2438400"/>
            <a:ext cx="6586489" cy="3785419"/>
          </a:xfrm>
        </p:spPr>
        <p:txBody>
          <a:bodyPr>
            <a:normAutofit/>
          </a:bodyPr>
          <a:lstStyle/>
          <a:p>
            <a:pPr marL="0" indent="0">
              <a:buNone/>
            </a:pPr>
            <a:r>
              <a:rPr lang="en-US" sz="2000" b="1" dirty="0"/>
              <a:t>Webinar:</a:t>
            </a:r>
          </a:p>
          <a:p>
            <a:pPr marL="0" indent="0">
              <a:buNone/>
            </a:pPr>
            <a:r>
              <a:rPr lang="en-US" sz="2000" b="1" dirty="0"/>
              <a:t>Lawyers’ Committee for Civil Rights Under the Law</a:t>
            </a:r>
          </a:p>
          <a:p>
            <a:pPr marL="0" indent="0">
              <a:buNone/>
            </a:pPr>
            <a:br>
              <a:rPr lang="en-US" sz="2000" b="1" dirty="0"/>
            </a:br>
            <a:endParaRPr lang="en-US" sz="2000" b="1" dirty="0"/>
          </a:p>
          <a:p>
            <a:pPr marL="0" indent="0">
              <a:buNone/>
            </a:pPr>
            <a:r>
              <a:rPr lang="en-US" sz="2000" b="1" dirty="0"/>
              <a:t>Jeri Green</a:t>
            </a:r>
          </a:p>
          <a:p>
            <a:pPr marL="0" indent="0">
              <a:buNone/>
            </a:pPr>
            <a:r>
              <a:rPr lang="en-US" sz="2000" b="1" dirty="0"/>
              <a:t>2020 Census Senior Advisor</a:t>
            </a:r>
          </a:p>
          <a:p>
            <a:pPr marL="0" indent="0">
              <a:buNone/>
            </a:pPr>
            <a:r>
              <a:rPr lang="en-US" sz="2000" b="1" dirty="0"/>
              <a:t>National Urban League (Consultant)</a:t>
            </a:r>
          </a:p>
          <a:p>
            <a:pPr marL="0" indent="0">
              <a:buNone/>
            </a:pPr>
            <a:endParaRPr lang="en-US" sz="2000" b="1" dirty="0"/>
          </a:p>
          <a:p>
            <a:pPr marL="0" indent="0">
              <a:buNone/>
            </a:pPr>
            <a:r>
              <a:rPr lang="en-US" sz="2000" b="1" dirty="0"/>
              <a:t>April 2, 2020</a:t>
            </a:r>
            <a:endParaRPr lang="en-US" sz="2000" dirty="0"/>
          </a:p>
        </p:txBody>
      </p:sp>
      <p:pic>
        <p:nvPicPr>
          <p:cNvPr id="6" name="Content Placeholder 5" descr="A person standing in front of a store&#10;&#10;Description automatically generated">
            <a:extLst>
              <a:ext uri="{FF2B5EF4-FFF2-40B4-BE49-F238E27FC236}">
                <a16:creationId xmlns:a16="http://schemas.microsoft.com/office/drawing/2014/main" id="{610DC037-EA91-3D4D-88B7-560A1DACD8D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1250"/>
          <a:stretch/>
        </p:blipFill>
        <p:spPr>
          <a:xfrm>
            <a:off x="20" y="10"/>
            <a:ext cx="4635571" cy="6857990"/>
          </a:xfrm>
          <a:prstGeom prst="rect">
            <a:avLst/>
          </a:prstGeom>
          <a:effectLst/>
        </p:spPr>
      </p:pic>
      <p:sp>
        <p:nvSpPr>
          <p:cNvPr id="4" name="Slide Number Placeholder 3">
            <a:extLst>
              <a:ext uri="{FF2B5EF4-FFF2-40B4-BE49-F238E27FC236}">
                <a16:creationId xmlns:a16="http://schemas.microsoft.com/office/drawing/2014/main" id="{6345EF8D-3EA5-4348-85D8-479B988CA2D6}"/>
              </a:ext>
            </a:extLst>
          </p:cNvPr>
          <p:cNvSpPr>
            <a:spLocks noGrp="1"/>
          </p:cNvSpPr>
          <p:nvPr>
            <p:ph type="sldNum" sz="quarter" idx="12"/>
          </p:nvPr>
        </p:nvSpPr>
        <p:spPr>
          <a:xfrm>
            <a:off x="10167042" y="6356350"/>
            <a:ext cx="1186758" cy="365125"/>
          </a:xfrm>
        </p:spPr>
        <p:txBody>
          <a:bodyPr vert="horz" lIns="91440" tIns="45720" rIns="91440" bIns="45720" rtlCol="0">
            <a:normAutofit/>
          </a:bodyPr>
          <a:lstStyle/>
          <a:p>
            <a:pPr>
              <a:spcAft>
                <a:spcPts val="600"/>
              </a:spcAft>
              <a:defRPr/>
            </a:pPr>
            <a:fld id="{4CC94337-5AE9-C34E-BFEB-9AA4D66A7767}" type="slidenum">
              <a:rPr lang="en-US">
                <a:latin typeface="Calibri" panose="020F0502020204030204"/>
              </a:rPr>
              <a:pPr>
                <a:spcAft>
                  <a:spcPts val="600"/>
                </a:spcAft>
                <a:defRPr/>
              </a:pPr>
              <a:t>21</a:t>
            </a:fld>
            <a:endParaRPr lang="en-US" dirty="0">
              <a:latin typeface="Calibri" panose="020F0502020204030204"/>
            </a:endParaRPr>
          </a:p>
        </p:txBody>
      </p:sp>
    </p:spTree>
    <p:extLst>
      <p:ext uri="{BB962C8B-B14F-4D97-AF65-F5344CB8AC3E}">
        <p14:creationId xmlns:p14="http://schemas.microsoft.com/office/powerpoint/2010/main" val="561559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9536-8A20-B94D-AC37-39B793EC8945}"/>
              </a:ext>
            </a:extLst>
          </p:cNvPr>
          <p:cNvSpPr>
            <a:spLocks noGrp="1"/>
          </p:cNvSpPr>
          <p:nvPr>
            <p:ph type="ctrTitle"/>
          </p:nvPr>
        </p:nvSpPr>
        <p:spPr>
          <a:xfrm>
            <a:off x="655320" y="365125"/>
            <a:ext cx="5120114" cy="1692794"/>
          </a:xfrm>
        </p:spPr>
        <p:txBody>
          <a:bodyPr vert="horz" lIns="91440" tIns="45720" rIns="91440" bIns="45720" rtlCol="0" anchor="ctr">
            <a:normAutofit/>
          </a:bodyPr>
          <a:lstStyle/>
          <a:p>
            <a:pPr algn="l"/>
            <a:r>
              <a:rPr lang="en-US" sz="3700" b="1" dirty="0"/>
              <a:t>2020 Census</a:t>
            </a:r>
            <a:br>
              <a:rPr lang="en-US" sz="3700" b="1" dirty="0"/>
            </a:br>
            <a:r>
              <a:rPr lang="en-US" sz="3700" b="1" dirty="0"/>
              <a:t>Counting Prisoners: A Brief Primer</a:t>
            </a:r>
          </a:p>
        </p:txBody>
      </p:sp>
      <p:sp>
        <p:nvSpPr>
          <p:cNvPr id="3" name="Subtitle 2">
            <a:extLst>
              <a:ext uri="{FF2B5EF4-FFF2-40B4-BE49-F238E27FC236}">
                <a16:creationId xmlns:a16="http://schemas.microsoft.com/office/drawing/2014/main" id="{F430259B-2EE9-2747-B77B-F1527F0FB7B3}"/>
              </a:ext>
            </a:extLst>
          </p:cNvPr>
          <p:cNvSpPr>
            <a:spLocks noGrp="1"/>
          </p:cNvSpPr>
          <p:nvPr>
            <p:ph type="subTitle" idx="1"/>
          </p:nvPr>
        </p:nvSpPr>
        <p:spPr>
          <a:xfrm>
            <a:off x="655321" y="2575034"/>
            <a:ext cx="5120113" cy="3462228"/>
          </a:xfrm>
        </p:spPr>
        <p:txBody>
          <a:bodyPr vert="horz" lIns="91440" tIns="45720" rIns="91440" bIns="45720" rtlCol="0">
            <a:normAutofit/>
          </a:bodyPr>
          <a:lstStyle/>
          <a:p>
            <a:pPr indent="-228600" algn="l">
              <a:buFont typeface="Arial" panose="020B0604020202020204" pitchFamily="34" charset="0"/>
              <a:buChar char="•"/>
            </a:pPr>
            <a:r>
              <a:rPr lang="en-US" sz="1800" dirty="0"/>
              <a:t>The Census Bureau counts prison inmates as </a:t>
            </a:r>
            <a:r>
              <a:rPr lang="en-US" sz="1800" i="1" dirty="0"/>
              <a:t>residents</a:t>
            </a:r>
            <a:r>
              <a:rPr lang="en-US" sz="1800" dirty="0"/>
              <a:t> of the prisons where they are serving their sentences instead of counting them as residents of the places they lived before they were incarcerated.</a:t>
            </a:r>
          </a:p>
          <a:p>
            <a:pPr indent="-228600" algn="l">
              <a:buFont typeface="Arial" panose="020B0604020202020204" pitchFamily="34" charset="0"/>
              <a:buChar char="•"/>
            </a:pPr>
            <a:r>
              <a:rPr lang="en-US" sz="1800" dirty="0"/>
              <a:t> When former prisoners return to their residences, their prison “districts” continue to reap the benefits of the Census count.</a:t>
            </a:r>
          </a:p>
          <a:p>
            <a:pPr indent="-228600" algn="l">
              <a:buFont typeface="Arial" panose="020B0604020202020204" pitchFamily="34" charset="0"/>
              <a:buChar char="•"/>
            </a:pPr>
            <a:r>
              <a:rPr lang="en-US" sz="1800" dirty="0"/>
              <a:t>Neither communities that house prisons nor communities that lose people to prison are reflected accurately in the data produced under the current counting method. </a:t>
            </a:r>
            <a:endParaRPr lang="en-US" sz="1800" dirty="0">
              <a:effectLst/>
            </a:endParaRPr>
          </a:p>
          <a:p>
            <a:pPr indent="-228600" algn="l">
              <a:buFont typeface="Arial" panose="020B0604020202020204" pitchFamily="34" charset="0"/>
              <a:buChar char="•"/>
            </a:pPr>
            <a:endParaRPr lang="en-US" sz="1800" dirty="0"/>
          </a:p>
          <a:p>
            <a:pPr indent="-228600" algn="l">
              <a:buFont typeface="Arial" panose="020B0604020202020204" pitchFamily="34" charset="0"/>
              <a:buChar char="•"/>
            </a:pPr>
            <a:endParaRPr lang="en-US" sz="1800" dirty="0"/>
          </a:p>
          <a:p>
            <a:pPr indent="-228600" algn="l">
              <a:buFont typeface="Arial" panose="020B0604020202020204" pitchFamily="34" charset="0"/>
              <a:buChar char="•"/>
            </a:pPr>
            <a:endParaRPr lang="en-US" sz="1800" dirty="0"/>
          </a:p>
          <a:p>
            <a:pPr indent="-228600" algn="l">
              <a:buFont typeface="Arial" panose="020B0604020202020204" pitchFamily="34" charset="0"/>
              <a:buChar char="•"/>
            </a:pPr>
            <a:endParaRPr lang="en-US" sz="1800" dirty="0"/>
          </a:p>
        </p:txBody>
      </p:sp>
      <p:pic>
        <p:nvPicPr>
          <p:cNvPr id="5" name="Picture 4" descr="A close up of a fence&#10;&#10;Description automatically generated">
            <a:extLst>
              <a:ext uri="{FF2B5EF4-FFF2-40B4-BE49-F238E27FC236}">
                <a16:creationId xmlns:a16="http://schemas.microsoft.com/office/drawing/2014/main" id="{8FE04052-1B5F-7542-8357-4FE6EFFA64D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954" r="13446"/>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343941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1ED4-5140-B946-8311-D9101B94332A}"/>
              </a:ext>
            </a:extLst>
          </p:cNvPr>
          <p:cNvSpPr>
            <a:spLocks noGrp="1"/>
          </p:cNvSpPr>
          <p:nvPr>
            <p:ph type="title"/>
          </p:nvPr>
        </p:nvSpPr>
        <p:spPr>
          <a:xfrm>
            <a:off x="648929" y="629266"/>
            <a:ext cx="5127031" cy="1676603"/>
          </a:xfrm>
        </p:spPr>
        <p:txBody>
          <a:bodyPr>
            <a:normAutofit/>
          </a:bodyPr>
          <a:lstStyle/>
          <a:p>
            <a:pPr fontAlgn="base"/>
            <a:br>
              <a:rPr lang="en-US" sz="2800" b="1" dirty="0"/>
            </a:br>
            <a:r>
              <a:rPr lang="en-US" sz="2400" b="1" dirty="0"/>
              <a:t>A Growing and Significant Population: Counting Formerly</a:t>
            </a:r>
            <a:br>
              <a:rPr lang="en-US" sz="2400" b="1" dirty="0"/>
            </a:br>
            <a:r>
              <a:rPr lang="en-US" sz="2400" b="1" dirty="0"/>
              <a:t>Incarcerated</a:t>
            </a:r>
          </a:p>
        </p:txBody>
      </p:sp>
      <p:sp>
        <p:nvSpPr>
          <p:cNvPr id="10" name="Content Placeholder 9">
            <a:extLst>
              <a:ext uri="{FF2B5EF4-FFF2-40B4-BE49-F238E27FC236}">
                <a16:creationId xmlns:a16="http://schemas.microsoft.com/office/drawing/2014/main" id="{3310E994-DE51-4129-B39A-922C1A45711A}"/>
              </a:ext>
            </a:extLst>
          </p:cNvPr>
          <p:cNvSpPr>
            <a:spLocks noGrp="1"/>
          </p:cNvSpPr>
          <p:nvPr>
            <p:ph idx="1"/>
          </p:nvPr>
        </p:nvSpPr>
        <p:spPr>
          <a:xfrm>
            <a:off x="648930" y="2438400"/>
            <a:ext cx="5127029" cy="3785419"/>
          </a:xfrm>
        </p:spPr>
        <p:txBody>
          <a:bodyPr>
            <a:normAutofit fontScale="70000" lnSpcReduction="20000"/>
          </a:bodyPr>
          <a:lstStyle/>
          <a:p>
            <a:endParaRPr lang="en-US" sz="1300" dirty="0"/>
          </a:p>
          <a:p>
            <a:endParaRPr lang="en-US" sz="1300" dirty="0"/>
          </a:p>
          <a:p>
            <a:r>
              <a:rPr lang="en-US" sz="2600" dirty="0"/>
              <a:t>Increased prison population= increased rates of release</a:t>
            </a:r>
          </a:p>
          <a:p>
            <a:r>
              <a:rPr lang="en-US" sz="2600" dirty="0">
                <a:effectLst/>
              </a:rPr>
              <a:t>Currently federal and state prisons </a:t>
            </a:r>
            <a:r>
              <a:rPr lang="en-US" sz="2600" dirty="0"/>
              <a:t>release 700,000+ people every year, at a rate of 1,600 daily.</a:t>
            </a:r>
          </a:p>
          <a:p>
            <a:r>
              <a:rPr lang="en-US" sz="2600" dirty="0"/>
              <a:t>Millions of Americans have lost the right to vote because they were convicted of felonies.</a:t>
            </a:r>
          </a:p>
          <a:p>
            <a:r>
              <a:rPr lang="en-US" sz="2600" dirty="0"/>
              <a:t>Counting formerly incarcerated is about Money, Power and Respect!</a:t>
            </a:r>
          </a:p>
          <a:p>
            <a:r>
              <a:rPr lang="en-US" sz="2600" dirty="0"/>
              <a:t>Census participation benefits formerly incarcerated and their communities. </a:t>
            </a:r>
            <a:br>
              <a:rPr lang="en-US" sz="1800" dirty="0"/>
            </a:br>
            <a:endParaRPr lang="en-US" sz="1800" dirty="0">
              <a:effectLst/>
            </a:endParaRPr>
          </a:p>
          <a:p>
            <a:endParaRPr lang="en-US" sz="1300" dirty="0">
              <a:effectLst/>
            </a:endParaRPr>
          </a:p>
          <a:p>
            <a:pPr marL="0" indent="0">
              <a:buNone/>
            </a:pPr>
            <a:r>
              <a:rPr lang="en-US" sz="1300" dirty="0"/>
              <a:t> </a:t>
            </a:r>
            <a:endParaRPr lang="en-US" sz="1300" dirty="0">
              <a:effectLst/>
            </a:endParaRPr>
          </a:p>
          <a:p>
            <a:endParaRPr lang="en-US" sz="1300" dirty="0"/>
          </a:p>
        </p:txBody>
      </p:sp>
      <p:pic>
        <p:nvPicPr>
          <p:cNvPr id="6" name="Content Placeholder 5" descr="A close up of a piece of paper&#10;&#10;Description automatically generated">
            <a:extLst>
              <a:ext uri="{FF2B5EF4-FFF2-40B4-BE49-F238E27FC236}">
                <a16:creationId xmlns:a16="http://schemas.microsoft.com/office/drawing/2014/main" id="{5492D699-3DCC-5E4F-9178-BBF02ACE9F1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3609" r="15028" b="-1"/>
          <a:stretch/>
        </p:blipFill>
        <p:spPr>
          <a:xfrm>
            <a:off x="6090613" y="640082"/>
            <a:ext cx="5461724" cy="5577837"/>
          </a:xfrm>
          <a:prstGeom prst="rect">
            <a:avLst/>
          </a:prstGeom>
          <a:effectLst/>
        </p:spPr>
      </p:pic>
      <p:sp>
        <p:nvSpPr>
          <p:cNvPr id="4" name="Slide Number Placeholder 3">
            <a:extLst>
              <a:ext uri="{FF2B5EF4-FFF2-40B4-BE49-F238E27FC236}">
                <a16:creationId xmlns:a16="http://schemas.microsoft.com/office/drawing/2014/main" id="{0E016175-1255-1C48-A70B-78593397DD0F}"/>
              </a:ext>
            </a:extLst>
          </p:cNvPr>
          <p:cNvSpPr>
            <a:spLocks noGrp="1"/>
          </p:cNvSpPr>
          <p:nvPr>
            <p:ph type="sldNum" sz="quarter" idx="12"/>
          </p:nvPr>
        </p:nvSpPr>
        <p:spPr>
          <a:xfrm>
            <a:off x="8610600" y="6356350"/>
            <a:ext cx="2743200" cy="365125"/>
          </a:xfrm>
        </p:spPr>
        <p:txBody>
          <a:bodyPr>
            <a:normAutofit/>
          </a:bodyPr>
          <a:lstStyle/>
          <a:p>
            <a:pPr>
              <a:spcAft>
                <a:spcPts val="600"/>
              </a:spcAft>
            </a:pPr>
            <a:fld id="{4CC94337-5AE9-C34E-BFEB-9AA4D66A7767}" type="slidenum">
              <a:rPr lang="en-US" smtClean="0"/>
              <a:pPr>
                <a:spcAft>
                  <a:spcPts val="600"/>
                </a:spcAft>
              </a:pPr>
              <a:t>23</a:t>
            </a:fld>
            <a:endParaRPr lang="en-US" dirty="0"/>
          </a:p>
        </p:txBody>
      </p:sp>
    </p:spTree>
    <p:extLst>
      <p:ext uri="{BB962C8B-B14F-4D97-AF65-F5344CB8AC3E}">
        <p14:creationId xmlns:p14="http://schemas.microsoft.com/office/powerpoint/2010/main" val="628145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D877-0919-E44A-99E8-E97231C607D6}"/>
              </a:ext>
            </a:extLst>
          </p:cNvPr>
          <p:cNvSpPr>
            <a:spLocks noGrp="1"/>
          </p:cNvSpPr>
          <p:nvPr>
            <p:ph type="title"/>
          </p:nvPr>
        </p:nvSpPr>
        <p:spPr>
          <a:xfrm>
            <a:off x="4965430" y="629268"/>
            <a:ext cx="6586491" cy="792938"/>
          </a:xfrm>
        </p:spPr>
        <p:txBody>
          <a:bodyPr anchor="b">
            <a:noAutofit/>
          </a:bodyPr>
          <a:lstStyle/>
          <a:p>
            <a:pPr algn="ctr"/>
            <a:r>
              <a:rPr lang="en-US" sz="2800" b="1" dirty="0"/>
              <a:t>Obstacles to an Accurate Count of </a:t>
            </a:r>
            <a:br>
              <a:rPr lang="en-US" sz="2800" b="1" dirty="0"/>
            </a:br>
            <a:r>
              <a:rPr lang="en-US" sz="2800" b="1" dirty="0"/>
              <a:t>Formerly Incarcerated Persons</a:t>
            </a:r>
          </a:p>
        </p:txBody>
      </p:sp>
      <p:sp>
        <p:nvSpPr>
          <p:cNvPr id="28" name="Content Placeholder 27">
            <a:extLst>
              <a:ext uri="{FF2B5EF4-FFF2-40B4-BE49-F238E27FC236}">
                <a16:creationId xmlns:a16="http://schemas.microsoft.com/office/drawing/2014/main" id="{DF7689E2-8CF0-4035-AFF7-068EAF3F457F}"/>
              </a:ext>
            </a:extLst>
          </p:cNvPr>
          <p:cNvSpPr>
            <a:spLocks noGrp="1"/>
          </p:cNvSpPr>
          <p:nvPr>
            <p:ph idx="1"/>
          </p:nvPr>
        </p:nvSpPr>
        <p:spPr>
          <a:xfrm>
            <a:off x="4965432" y="1422206"/>
            <a:ext cx="6586489" cy="4806526"/>
          </a:xfrm>
        </p:spPr>
        <p:txBody>
          <a:bodyPr>
            <a:normAutofit fontScale="47500" lnSpcReduction="20000"/>
          </a:bodyPr>
          <a:lstStyle/>
          <a:p>
            <a:pPr marL="0" indent="0">
              <a:buNone/>
            </a:pPr>
            <a:endParaRPr lang="en-US" sz="3600" dirty="0"/>
          </a:p>
          <a:p>
            <a:pPr marL="0" indent="0">
              <a:buNone/>
            </a:pPr>
            <a:endParaRPr lang="en-US" sz="3600" dirty="0"/>
          </a:p>
          <a:p>
            <a:pPr marL="0" indent="0">
              <a:buNone/>
            </a:pPr>
            <a:endParaRPr lang="en-US" sz="3600" dirty="0"/>
          </a:p>
          <a:p>
            <a:r>
              <a:rPr lang="en-US" sz="3800" dirty="0"/>
              <a:t>Housing Insecurity:  A report by the Prison Policy Initiative, formerly incarcerated 10x more likely to be homeless than general public</a:t>
            </a:r>
            <a:r>
              <a:rPr lang="en-US" sz="3600" dirty="0"/>
              <a:t>. </a:t>
            </a:r>
            <a:endParaRPr lang="en-US" sz="3600" b="1" dirty="0"/>
          </a:p>
          <a:p>
            <a:r>
              <a:rPr lang="en-US" sz="3800" dirty="0"/>
              <a:t>Privacy Concerns: Use of criminal records to screen potential tenants,  prospects for employment, education, public assistance, and even civic participation (volunteering)</a:t>
            </a:r>
            <a:endParaRPr lang="en-US" sz="3600" dirty="0"/>
          </a:p>
          <a:p>
            <a:r>
              <a:rPr lang="en-US" sz="3800" dirty="0"/>
              <a:t>Formerly Incarcerated Are Hard to Reach and highly mobile: marginally housed in hotels, motels, or rooming houses but not counted as homeless.</a:t>
            </a:r>
          </a:p>
          <a:p>
            <a:r>
              <a:rPr lang="en-US" sz="3800" dirty="0"/>
              <a:t>Formerly incarcerated appear to have few formal ties to the tax system or to institutions that generate a filing requirement or an information return—may fear IRS, Child support arrears </a:t>
            </a:r>
            <a:br>
              <a:rPr lang="en-US" sz="3800" dirty="0"/>
            </a:br>
            <a:endParaRPr lang="en-US" sz="3800" dirty="0"/>
          </a:p>
          <a:p>
            <a:r>
              <a:rPr lang="en-US" sz="3800" dirty="0"/>
              <a:t>Often it is not just the former prisoner or person with felony convictions impacted; the well-being of their families is often threatened—i.e., public/affordable housing </a:t>
            </a:r>
          </a:p>
          <a:p>
            <a:endParaRPr lang="en-US" sz="2000" dirty="0"/>
          </a:p>
        </p:txBody>
      </p:sp>
      <p:pic>
        <p:nvPicPr>
          <p:cNvPr id="24" name="Content Placeholder 23">
            <a:extLst>
              <a:ext uri="{FF2B5EF4-FFF2-40B4-BE49-F238E27FC236}">
                <a16:creationId xmlns:a16="http://schemas.microsoft.com/office/drawing/2014/main" id="{4D6C2ABC-00B2-2042-9502-F368D5832AA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633" r="38374"/>
          <a:stretch/>
        </p:blipFill>
        <p:spPr>
          <a:xfrm>
            <a:off x="20" y="10"/>
            <a:ext cx="4329933" cy="5836014"/>
          </a:xfrm>
          <a:prstGeom prst="rect">
            <a:avLst/>
          </a:prstGeom>
          <a:effectLst/>
        </p:spPr>
      </p:pic>
      <p:sp>
        <p:nvSpPr>
          <p:cNvPr id="4" name="Slide Number Placeholder 3">
            <a:extLst>
              <a:ext uri="{FF2B5EF4-FFF2-40B4-BE49-F238E27FC236}">
                <a16:creationId xmlns:a16="http://schemas.microsoft.com/office/drawing/2014/main" id="{B93D54C7-5C43-A749-8065-CDACEAC2D4C4}"/>
              </a:ext>
            </a:extLst>
          </p:cNvPr>
          <p:cNvSpPr>
            <a:spLocks noGrp="1"/>
          </p:cNvSpPr>
          <p:nvPr>
            <p:ph type="sldNum" sz="quarter" idx="12"/>
          </p:nvPr>
        </p:nvSpPr>
        <p:spPr>
          <a:xfrm>
            <a:off x="10167042" y="6356350"/>
            <a:ext cx="1186758" cy="365125"/>
          </a:xfrm>
        </p:spPr>
        <p:txBody>
          <a:bodyPr>
            <a:normAutofit/>
          </a:bodyPr>
          <a:lstStyle/>
          <a:p>
            <a:pPr>
              <a:spcAft>
                <a:spcPts val="600"/>
              </a:spcAft>
            </a:pPr>
            <a:fld id="{4CC94337-5AE9-C34E-BFEB-9AA4D66A7767}" type="slidenum">
              <a:rPr lang="en-US" smtClean="0"/>
              <a:pPr>
                <a:spcAft>
                  <a:spcPts val="600"/>
                </a:spcAft>
              </a:pPr>
              <a:t>24</a:t>
            </a:fld>
            <a:endParaRPr lang="en-US" dirty="0"/>
          </a:p>
        </p:txBody>
      </p:sp>
    </p:spTree>
    <p:extLst>
      <p:ext uri="{BB962C8B-B14F-4D97-AF65-F5344CB8AC3E}">
        <p14:creationId xmlns:p14="http://schemas.microsoft.com/office/powerpoint/2010/main" val="1032814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4CDA-6542-0D4F-BFD3-44A1AB4FD520}"/>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Strategies: Us Counting Us</a:t>
            </a:r>
          </a:p>
        </p:txBody>
      </p:sp>
      <p:sp>
        <p:nvSpPr>
          <p:cNvPr id="4" name="Slide Number Placeholder 3">
            <a:extLst>
              <a:ext uri="{FF2B5EF4-FFF2-40B4-BE49-F238E27FC236}">
                <a16:creationId xmlns:a16="http://schemas.microsoft.com/office/drawing/2014/main" id="{33737358-5703-644D-8199-5E4A65F36078}"/>
              </a:ext>
            </a:extLst>
          </p:cNvPr>
          <p:cNvSpPr>
            <a:spLocks noGrp="1"/>
          </p:cNvSpPr>
          <p:nvPr>
            <p:ph type="sldNum" sz="quarter" idx="12"/>
          </p:nvPr>
        </p:nvSpPr>
        <p:spPr>
          <a:xfrm>
            <a:off x="9819860" y="6356350"/>
            <a:ext cx="1533939" cy="365125"/>
          </a:xfrm>
        </p:spPr>
        <p:txBody>
          <a:bodyPr>
            <a:normAutofit/>
          </a:bodyPr>
          <a:lstStyle/>
          <a:p>
            <a:pPr>
              <a:spcAft>
                <a:spcPts val="600"/>
              </a:spcAft>
            </a:pPr>
            <a:fld id="{4CC94337-5AE9-C34E-BFEB-9AA4D66A7767}" type="slidenum">
              <a:rPr lang="en-US" smtClean="0"/>
              <a:pPr>
                <a:spcAft>
                  <a:spcPts val="600"/>
                </a:spcAft>
              </a:pPr>
              <a:t>25</a:t>
            </a:fld>
            <a:endParaRPr lang="en-US" dirty="0"/>
          </a:p>
        </p:txBody>
      </p:sp>
      <p:sp>
        <p:nvSpPr>
          <p:cNvPr id="3" name="Content Placeholder 2">
            <a:extLst>
              <a:ext uri="{FF2B5EF4-FFF2-40B4-BE49-F238E27FC236}">
                <a16:creationId xmlns:a16="http://schemas.microsoft.com/office/drawing/2014/main" id="{499C6F44-53E3-D64E-9B5B-22055AD5FFDD}"/>
              </a:ext>
            </a:extLst>
          </p:cNvPr>
          <p:cNvSpPr>
            <a:spLocks noGrp="1"/>
          </p:cNvSpPr>
          <p:nvPr>
            <p:ph idx="1"/>
          </p:nvPr>
        </p:nvSpPr>
        <p:spPr>
          <a:xfrm>
            <a:off x="4447308" y="591344"/>
            <a:ext cx="6906491" cy="5585619"/>
          </a:xfrm>
        </p:spPr>
        <p:txBody>
          <a:bodyPr anchor="ctr">
            <a:normAutofit fontScale="85000" lnSpcReduction="10000"/>
          </a:bodyPr>
          <a:lstStyle/>
          <a:p>
            <a:endParaRPr lang="en-US" sz="1300" dirty="0"/>
          </a:p>
          <a:p>
            <a:endParaRPr lang="en-US" sz="1300" dirty="0"/>
          </a:p>
          <a:p>
            <a:r>
              <a:rPr lang="en-US" sz="2000" dirty="0"/>
              <a:t>The </a:t>
            </a:r>
            <a:r>
              <a:rPr lang="en-US" sz="2000" b="1" dirty="0"/>
              <a:t>Funders Census Initiative 2020</a:t>
            </a:r>
            <a:r>
              <a:rPr lang="en-US" sz="2000" dirty="0"/>
              <a:t> (FCI), has mobilized philanthropic engagement towards a fair and accurate </a:t>
            </a:r>
            <a:r>
              <a:rPr lang="en-US" sz="2000" b="1" dirty="0"/>
              <a:t>2020 Census</a:t>
            </a:r>
            <a:r>
              <a:rPr lang="en-US" sz="2000" dirty="0"/>
              <a:t> through outreach, education, resource development, and technical assistance.</a:t>
            </a:r>
          </a:p>
          <a:p>
            <a:r>
              <a:rPr lang="en-US" sz="2000" dirty="0"/>
              <a:t>An accurate count of Formerly Incarcerated populations is an important component of philanthropy’s 2020 Census HTC outreach efforts, including providing grants to organizations representing Formerly Incarcerated populations to help Get Out the Count! </a:t>
            </a:r>
          </a:p>
          <a:p>
            <a:r>
              <a:rPr lang="en-US" sz="2000" dirty="0"/>
              <a:t>Formerly Incarcerated Convicted People and Families Movement (FICPFM) is one of the organizations engaging the formerly incarcerated national network to ensure they are  counted towards the allocation of federal funds and  political power in America.</a:t>
            </a:r>
            <a:br>
              <a:rPr lang="en-US" sz="2000" dirty="0"/>
            </a:br>
            <a:br>
              <a:rPr lang="en-US" sz="2000" dirty="0"/>
            </a:br>
            <a:r>
              <a:rPr lang="en-US" sz="2000" dirty="0"/>
              <a:t>FICPFM's organizations will reach thousands of people in California, Georgia, Florida, Louisiana, Michigan, Mississippi, New York, North Carolina, Ohio, Texas, and Wisconsin. </a:t>
            </a:r>
          </a:p>
          <a:p>
            <a:r>
              <a:rPr lang="en-US" sz="2000" dirty="0"/>
              <a:t>FICPFM awarded 10 organizations $25,000 grants to do critical census outreach to directly impacted people and their families.</a:t>
            </a:r>
            <a:br>
              <a:rPr lang="en-US" sz="2000" dirty="0"/>
            </a:br>
            <a:endParaRPr lang="en-US" sz="2000" dirty="0"/>
          </a:p>
          <a:p>
            <a:br>
              <a:rPr lang="en-US" sz="1300" dirty="0"/>
            </a:br>
            <a:endParaRPr lang="en-US" sz="1300" dirty="0"/>
          </a:p>
          <a:p>
            <a:endParaRPr lang="en-US" sz="1300" dirty="0"/>
          </a:p>
        </p:txBody>
      </p:sp>
    </p:spTree>
    <p:extLst>
      <p:ext uri="{BB962C8B-B14F-4D97-AF65-F5344CB8AC3E}">
        <p14:creationId xmlns:p14="http://schemas.microsoft.com/office/powerpoint/2010/main" val="3506577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4087-14CE-584A-AE18-55364A496C9F}"/>
              </a:ext>
            </a:extLst>
          </p:cNvPr>
          <p:cNvSpPr>
            <a:spLocks noGrp="1"/>
          </p:cNvSpPr>
          <p:nvPr>
            <p:ph type="title"/>
          </p:nvPr>
        </p:nvSpPr>
        <p:spPr>
          <a:xfrm>
            <a:off x="5277329" y="640080"/>
            <a:ext cx="6274590" cy="4873214"/>
          </a:xfrm>
          <a:noFill/>
        </p:spPr>
        <p:txBody>
          <a:bodyPr vert="horz" lIns="91440" tIns="45720" rIns="91440" bIns="45720" rtlCol="0" anchor="b">
            <a:normAutofit fontScale="90000"/>
          </a:bodyPr>
          <a:lstStyle/>
          <a:p>
            <a:r>
              <a:rPr lang="en-US" sz="3200" b="1" dirty="0">
                <a:solidFill>
                  <a:srgbClr val="0070C0"/>
                </a:solidFill>
                <a:latin typeface="+mn-lt"/>
              </a:rPr>
              <a:t>Count All of Us or None </a:t>
            </a:r>
            <a:br>
              <a:rPr lang="en-US" sz="3200" b="1" dirty="0"/>
            </a:br>
            <a:br>
              <a:rPr lang="en-US" sz="3200" b="1" dirty="0"/>
            </a:br>
            <a:r>
              <a:rPr lang="en-US" sz="3200" b="1" dirty="0"/>
              <a:t>Our Vision:  This Census, let’s make sure #We Count all our formerly-incarcerated comrades and family members and keep our resources –our schools, healthcare, social services and housing in our community!</a:t>
            </a:r>
            <a:br>
              <a:rPr lang="en-US" sz="3200" b="1" dirty="0"/>
            </a:br>
            <a:br>
              <a:rPr lang="en-US" sz="3200" b="1" dirty="0"/>
            </a:br>
            <a:r>
              <a:rPr lang="en-US" sz="3200" b="1" dirty="0"/>
              <a:t>Riverside, CA</a:t>
            </a:r>
            <a:br>
              <a:rPr lang="en-US" sz="3200" b="1" dirty="0"/>
            </a:br>
            <a:r>
              <a:rPr lang="en-US" sz="3200" b="1" dirty="0"/>
              <a:t>San Antonio, TX </a:t>
            </a:r>
            <a:endParaRPr lang="en-US" sz="3200" dirty="0"/>
          </a:p>
        </p:txBody>
      </p:sp>
      <p:pic>
        <p:nvPicPr>
          <p:cNvPr id="1025" name="Picture 1" descr="page3image810322336">
            <a:extLst>
              <a:ext uri="{FF2B5EF4-FFF2-40B4-BE49-F238E27FC236}">
                <a16:creationId xmlns:a16="http://schemas.microsoft.com/office/drawing/2014/main" id="{97438C5F-867F-6E40-B94C-D296F801E25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2012"/>
          <a:stretch/>
        </p:blipFill>
        <p:spPr bwMode="auto">
          <a:xfrm>
            <a:off x="-3689172" y="640080"/>
            <a:ext cx="7754277" cy="77355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0BC1F2E-BD10-EC4D-A290-B6EECC6E8302}"/>
              </a:ext>
            </a:extLst>
          </p:cNvPr>
          <p:cNvSpPr>
            <a:spLocks noGrp="1"/>
          </p:cNvSpPr>
          <p:nvPr>
            <p:ph type="sldNum" sz="quarter" idx="12"/>
          </p:nvPr>
        </p:nvSpPr>
        <p:spPr>
          <a:xfrm>
            <a:off x="10154092" y="6356350"/>
            <a:ext cx="1199707" cy="365125"/>
          </a:xfrm>
          <a:noFill/>
        </p:spPr>
        <p:txBody>
          <a:bodyPr vert="horz" lIns="91440" tIns="45720" rIns="91440" bIns="45720" rtlCol="0" anchor="ctr">
            <a:normAutofit/>
          </a:bodyPr>
          <a:lstStyle/>
          <a:p>
            <a:pPr>
              <a:spcAft>
                <a:spcPts val="600"/>
              </a:spcAft>
              <a:defRPr/>
            </a:pPr>
            <a:fld id="{4CC94337-5AE9-C34E-BFEB-9AA4D66A7767}" type="slidenum">
              <a:rPr lang="en-US" smtClean="0">
                <a:solidFill>
                  <a:prstClr val="black">
                    <a:tint val="75000"/>
                  </a:prstClr>
                </a:solidFill>
                <a:latin typeface="Calibri" panose="020F0502020204030204"/>
              </a:rPr>
              <a:pPr>
                <a:spcAft>
                  <a:spcPts val="600"/>
                </a:spcAft>
                <a:defRPr/>
              </a:pPr>
              <a:t>26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870391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3C27-4661-224F-8A63-50C9921733E0}"/>
              </a:ext>
            </a:extLst>
          </p:cNvPr>
          <p:cNvSpPr>
            <a:spLocks noGrp="1"/>
          </p:cNvSpPr>
          <p:nvPr>
            <p:ph type="title"/>
          </p:nvPr>
        </p:nvSpPr>
        <p:spPr>
          <a:xfrm>
            <a:off x="902613" y="4107624"/>
            <a:ext cx="3982478" cy="1980142"/>
          </a:xfrm>
        </p:spPr>
        <p:txBody>
          <a:bodyPr>
            <a:normAutofit fontScale="90000"/>
          </a:bodyPr>
          <a:lstStyle/>
          <a:p>
            <a:r>
              <a:rPr lang="en-US" sz="2800" dirty="0"/>
              <a:t>We are part of this country and we need to be represented. Being counted means being heard – it means having our needs met.</a:t>
            </a:r>
          </a:p>
        </p:txBody>
      </p:sp>
      <p:pic>
        <p:nvPicPr>
          <p:cNvPr id="2051" name="Picture 3" descr="Picture">
            <a:extLst>
              <a:ext uri="{FF2B5EF4-FFF2-40B4-BE49-F238E27FC236}">
                <a16:creationId xmlns:a16="http://schemas.microsoft.com/office/drawing/2014/main" id="{E28E71F0-5179-924E-B3C5-48BE655405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448" y="361910"/>
            <a:ext cx="5101302" cy="33237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aching and Educating for Community Hope Foundation (RECH)">
            <a:hlinkClick r:id="rId3"/>
            <a:extLst>
              <a:ext uri="{FF2B5EF4-FFF2-40B4-BE49-F238E27FC236}">
                <a16:creationId xmlns:a16="http://schemas.microsoft.com/office/drawing/2014/main" id="{A062EEA7-C5FC-CE4E-8E19-C161E6FFA5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8887" y="900580"/>
            <a:ext cx="5522976" cy="20893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8FD1487-E201-6243-B0E2-FB12A1D8B76F}"/>
              </a:ext>
            </a:extLst>
          </p:cNvPr>
          <p:cNvSpPr>
            <a:spLocks noGrp="1"/>
          </p:cNvSpPr>
          <p:nvPr>
            <p:ph idx="1"/>
          </p:nvPr>
        </p:nvSpPr>
        <p:spPr>
          <a:xfrm>
            <a:off x="5250106" y="4239682"/>
            <a:ext cx="6002705" cy="1980142"/>
          </a:xfrm>
        </p:spPr>
        <p:txBody>
          <a:bodyPr anchor="ctr">
            <a:normAutofit fontScale="32500" lnSpcReduction="20000"/>
          </a:bodyPr>
          <a:lstStyle/>
          <a:p>
            <a:r>
              <a:rPr lang="en-US" i="1" dirty="0"/>
              <a:t> </a:t>
            </a:r>
            <a:br>
              <a:rPr lang="en-US" sz="1800" dirty="0"/>
            </a:br>
            <a:r>
              <a:rPr lang="en-US" sz="6000" dirty="0"/>
              <a:t>The formerly incarcerated exist within different populations that are under-counted and under-served. It is important for us to be counted in the 2020 Census to ensure that our communities have fair access to healthcare and social services funding</a:t>
            </a:r>
            <a:r>
              <a:rPr lang="en-US" sz="5100" dirty="0"/>
              <a:t>. </a:t>
            </a:r>
          </a:p>
          <a:p>
            <a:pPr marL="0" indent="0">
              <a:buNone/>
            </a:pPr>
            <a:endParaRPr lang="en-US" sz="4200" b="1" dirty="0">
              <a:solidFill>
                <a:srgbClr val="0070C0"/>
              </a:solidFill>
            </a:endParaRPr>
          </a:p>
          <a:p>
            <a:pPr marL="0" indent="0">
              <a:buNone/>
            </a:pPr>
            <a:r>
              <a:rPr lang="en-US" sz="4200" b="1" dirty="0">
                <a:solidFill>
                  <a:srgbClr val="0070C0"/>
                </a:solidFill>
              </a:rPr>
              <a:t>RECH FOUNDATION: JACKSON, MS</a:t>
            </a:r>
            <a:br>
              <a:rPr lang="en-US" sz="4200" dirty="0"/>
            </a:br>
            <a:endParaRPr lang="en-US" sz="4200" dirty="0"/>
          </a:p>
        </p:txBody>
      </p:sp>
      <p:sp>
        <p:nvSpPr>
          <p:cNvPr id="4" name="Slide Number Placeholder 3">
            <a:extLst>
              <a:ext uri="{FF2B5EF4-FFF2-40B4-BE49-F238E27FC236}">
                <a16:creationId xmlns:a16="http://schemas.microsoft.com/office/drawing/2014/main" id="{B0DCB45E-A29A-CD47-821E-D01F1115CC89}"/>
              </a:ext>
            </a:extLst>
          </p:cNvPr>
          <p:cNvSpPr>
            <a:spLocks noGrp="1"/>
          </p:cNvSpPr>
          <p:nvPr>
            <p:ph type="sldNum" sz="quarter" idx="12"/>
          </p:nvPr>
        </p:nvSpPr>
        <p:spPr>
          <a:xfrm>
            <a:off x="8610600" y="6356350"/>
            <a:ext cx="2746248" cy="365125"/>
          </a:xfrm>
        </p:spPr>
        <p:txBody>
          <a:bodyPr>
            <a:normAutofit/>
          </a:bodyPr>
          <a:lstStyle/>
          <a:p>
            <a:pPr>
              <a:spcAft>
                <a:spcPts val="600"/>
              </a:spcAft>
            </a:pPr>
            <a:fld id="{4CC94337-5AE9-C34E-BFEB-9AA4D66A7767}" type="slidenum">
              <a:rPr lang="en-US">
                <a:solidFill>
                  <a:schemeClr val="tx1">
                    <a:lumMod val="50000"/>
                    <a:lumOff val="50000"/>
                  </a:schemeClr>
                </a:solidFill>
              </a:rPr>
              <a:pPr>
                <a:spcAft>
                  <a:spcPts val="600"/>
                </a:spcAft>
              </a:pPr>
              <a:t>27</a:t>
            </a:fld>
            <a:endParaRPr lang="en-US" dirty="0">
              <a:solidFill>
                <a:schemeClr val="tx1">
                  <a:lumMod val="50000"/>
                  <a:lumOff val="50000"/>
                </a:schemeClr>
              </a:solidFill>
            </a:endParaRPr>
          </a:p>
        </p:txBody>
      </p:sp>
    </p:spTree>
    <p:extLst>
      <p:ext uri="{BB962C8B-B14F-4D97-AF65-F5344CB8AC3E}">
        <p14:creationId xmlns:p14="http://schemas.microsoft.com/office/powerpoint/2010/main" val="421110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C6777ED-41D7-5546-BBDE-409D01A7B04F}"/>
              </a:ext>
            </a:extLst>
          </p:cNvPr>
          <p:cNvSpPr>
            <a:spLocks noGrp="1"/>
          </p:cNvSpPr>
          <p:nvPr>
            <p:ph idx="1"/>
          </p:nvPr>
        </p:nvSpPr>
        <p:spPr>
          <a:xfrm>
            <a:off x="5915891" y="1842655"/>
            <a:ext cx="5749636" cy="4350327"/>
          </a:xfrm>
        </p:spPr>
        <p:txBody>
          <a:bodyPr>
            <a:normAutofit fontScale="32500" lnSpcReduction="20000"/>
          </a:bodyPr>
          <a:lstStyle/>
          <a:p>
            <a:pPr fontAlgn="base"/>
            <a:endParaRPr lang="en-US" sz="2600" dirty="0"/>
          </a:p>
          <a:p>
            <a:pPr fontAlgn="base"/>
            <a:endParaRPr lang="en-US" sz="2600" dirty="0"/>
          </a:p>
          <a:p>
            <a:pPr fontAlgn="base"/>
            <a:r>
              <a:rPr lang="en-US" altLang="en-US" sz="5500" dirty="0"/>
              <a:t>Fair Count, Founded by Stacey Abrams,  is dedicated to partnering with Hard to Count (HTC) communities to achieve a fair and accurate count of all people in Georgia to strengthen pathways to greater civic participation</a:t>
            </a:r>
            <a:endParaRPr lang="en-US" sz="5500" dirty="0"/>
          </a:p>
          <a:p>
            <a:pPr fontAlgn="base"/>
            <a:r>
              <a:rPr lang="en-US" sz="5500" dirty="0"/>
              <a:t>Black men represent one of the most historically undercounted groups in the 2010 Census, with net undercount rates reaching 10% for some age groups.</a:t>
            </a:r>
          </a:p>
          <a:p>
            <a:pPr fontAlgn="base"/>
            <a:r>
              <a:rPr lang="en-US" sz="5500" dirty="0"/>
              <a:t>To ensure that Black men are fairly counted and represented in the 2020 Census, Fair Count has established Black Men Count, a statewide Complete Count Committee that will help ensure a fair and accurate count of Black men across the state of Georgia.</a:t>
            </a:r>
          </a:p>
          <a:p>
            <a:pPr marL="0" indent="0">
              <a:buNone/>
            </a:pPr>
            <a:br>
              <a:rPr lang="en-US" sz="5500" dirty="0"/>
            </a:br>
            <a:endParaRPr lang="en-US" sz="5500" dirty="0"/>
          </a:p>
        </p:txBody>
      </p:sp>
      <p:sp>
        <p:nvSpPr>
          <p:cNvPr id="4" name="Slide Number Placeholder 3">
            <a:extLst>
              <a:ext uri="{FF2B5EF4-FFF2-40B4-BE49-F238E27FC236}">
                <a16:creationId xmlns:a16="http://schemas.microsoft.com/office/drawing/2014/main" id="{8D28CE57-D732-AD48-A0C9-8B023A695915}"/>
              </a:ext>
            </a:extLst>
          </p:cNvPr>
          <p:cNvSpPr>
            <a:spLocks noGrp="1"/>
          </p:cNvSpPr>
          <p:nvPr>
            <p:ph type="sldNum" sz="quarter" idx="12"/>
          </p:nvPr>
        </p:nvSpPr>
        <p:spPr/>
        <p:txBody>
          <a:bodyPr/>
          <a:lstStyle/>
          <a:p>
            <a:fld id="{4CC94337-5AE9-C34E-BFEB-9AA4D66A7767}" type="slidenum">
              <a:rPr lang="en-US" smtClean="0"/>
              <a:t>28</a:t>
            </a:fld>
            <a:endParaRPr lang="en-US" dirty="0"/>
          </a:p>
        </p:txBody>
      </p:sp>
      <p:pic>
        <p:nvPicPr>
          <p:cNvPr id="4100" name="Picture 4">
            <a:hlinkClick r:id="rId3"/>
            <a:extLst>
              <a:ext uri="{FF2B5EF4-FFF2-40B4-BE49-F238E27FC236}">
                <a16:creationId xmlns:a16="http://schemas.microsoft.com/office/drawing/2014/main" id="{725DC4BD-E99B-B844-86AC-448D50789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2" y="3963194"/>
            <a:ext cx="3810000" cy="55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a:extLst>
              <a:ext uri="{FF2B5EF4-FFF2-40B4-BE49-F238E27FC236}">
                <a16:creationId xmlns:a16="http://schemas.microsoft.com/office/drawing/2014/main" id="{111E513F-F6EE-F34A-BBE6-023A5B17F7DD}"/>
              </a:ext>
            </a:extLst>
          </p:cNvPr>
          <p:cNvSpPr>
            <a:spLocks noChangeArrowheads="1"/>
          </p:cNvSpPr>
          <p:nvPr/>
        </p:nvSpPr>
        <p:spPr bwMode="auto">
          <a:xfrm flipV="1">
            <a:off x="1115568" y="-556230"/>
            <a:ext cx="22753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panose="020B0604020202020204" pitchFamily="34" charset="0"/>
              </a:rPr>
              <a:t>  </a:t>
            </a:r>
            <a:r>
              <a:rPr kumimoji="0" lang="en-US" altLang="en-US" sz="3600" b="0" i="0" u="none" strike="noStrike" cap="none" normalizeH="0" baseline="0" dirty="0">
                <a:ln>
                  <a:noFill/>
                </a:ln>
                <a:effectLst/>
                <a:latin typeface="Arial" panose="020B0604020202020204" pitchFamily="34" charset="0"/>
              </a:rPr>
              <a:t>                               </a:t>
            </a:r>
            <a:endParaRPr kumimoji="0" lang="en-US" altLang="en-US" sz="12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effectLst/>
              </a:rPr>
            </a:br>
            <a:endParaRPr kumimoji="0" lang="en-US" altLang="en-US" sz="1800" b="0" i="0" u="none" strike="noStrike" cap="none" normalizeH="0" baseline="0" dirty="0">
              <a:ln>
                <a:noFill/>
              </a:ln>
              <a:effectLst/>
            </a:endParaRPr>
          </a:p>
        </p:txBody>
      </p:sp>
      <p:pic>
        <p:nvPicPr>
          <p:cNvPr id="4110" name="Picture 14">
            <a:extLst>
              <a:ext uri="{FF2B5EF4-FFF2-40B4-BE49-F238E27FC236}">
                <a16:creationId xmlns:a16="http://schemas.microsoft.com/office/drawing/2014/main" id="{AA50B0D4-51C8-AD4A-B33C-1B0847F4E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2" y="2447120"/>
            <a:ext cx="4870085" cy="418465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air Count">
            <a:hlinkClick r:id="rId6"/>
            <a:extLst>
              <a:ext uri="{FF2B5EF4-FFF2-40B4-BE49-F238E27FC236}">
                <a16:creationId xmlns:a16="http://schemas.microsoft.com/office/drawing/2014/main" id="{75F5A7B0-D141-5643-88D6-3F75F4DE1D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0284" y="337344"/>
            <a:ext cx="8128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08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hlinkClick r:id="rId2"/>
            <a:extLst>
              <a:ext uri="{FF2B5EF4-FFF2-40B4-BE49-F238E27FC236}">
                <a16:creationId xmlns:a16="http://schemas.microsoft.com/office/drawing/2014/main" id="{F3207F44-A892-D443-8EB1-B7D8782B5A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353" y="1159849"/>
            <a:ext cx="4555700" cy="161095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7F4D4D8-23EE-6B4D-BB7F-F2A54CE511E6}"/>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6327" r="20434"/>
          <a:stretch/>
        </p:blipFill>
        <p:spPr bwMode="auto">
          <a:xfrm>
            <a:off x="698353" y="3526029"/>
            <a:ext cx="3010280"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17672E72-62FB-6E4D-924A-14AD26D64758}"/>
              </a:ext>
            </a:extLst>
          </p:cNvPr>
          <p:cNvSpPr>
            <a:spLocks noChangeArrowheads="1"/>
          </p:cNvSpPr>
          <p:nvPr/>
        </p:nvSpPr>
        <p:spPr bwMode="auto">
          <a:xfrm>
            <a:off x="5894369" y="783300"/>
            <a:ext cx="5397237"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sz="2400" b="1" dirty="0">
                <a:latin typeface="+mn-lt"/>
              </a:rPr>
              <a:t>Urban Reentry Jobs Program </a:t>
            </a:r>
          </a:p>
          <a:p>
            <a:pPr indent="-228600" eaLnBrk="1" hangingPunct="1">
              <a:lnSpc>
                <a:spcPct val="90000"/>
              </a:lnSpc>
              <a:buFont typeface="Arial" panose="020B0604020202020204" pitchFamily="34" charset="0"/>
              <a:buChar char="•"/>
            </a:pPr>
            <a:endParaRPr lang="en-US" sz="2400" dirty="0">
              <a:latin typeface="+mn-lt"/>
            </a:endParaRPr>
          </a:p>
          <a:p>
            <a:pPr indent="-228600" eaLnBrk="1" hangingPunct="1">
              <a:lnSpc>
                <a:spcPct val="90000"/>
              </a:lnSpc>
              <a:buFont typeface="Arial" panose="020B0604020202020204" pitchFamily="34" charset="0"/>
              <a:buChar char="•"/>
            </a:pPr>
            <a:r>
              <a:rPr lang="en-US" sz="2400" dirty="0">
                <a:latin typeface="+mn-lt"/>
              </a:rPr>
              <a:t>Helping people transition from   prison to productive careers</a:t>
            </a:r>
          </a:p>
          <a:p>
            <a:pPr marR="0" lvl="0" indent="-228600" eaLnBrk="1" fontAlgn="base" hangingPunct="1">
              <a:lnSpc>
                <a:spcPct val="90000"/>
              </a:lnSpc>
              <a:spcBef>
                <a:spcPct val="0"/>
              </a:spcBef>
              <a:spcAft>
                <a:spcPts val="600"/>
              </a:spcAft>
              <a:buClrTx/>
              <a:buSzTx/>
              <a:buFont typeface="Arial" panose="020B0604020202020204" pitchFamily="34" charset="0"/>
              <a:buChar char="•"/>
              <a:tabLst/>
            </a:pPr>
            <a:endParaRPr lang="en-US" altLang="en-US" sz="2400" dirty="0">
              <a:latin typeface="+mn-lt"/>
            </a:endParaRPr>
          </a:p>
          <a:p>
            <a:pPr marL="285750" indent="-228600" eaLnBrk="1" hangingPunct="1">
              <a:lnSpc>
                <a:spcPct val="90000"/>
              </a:lnSpc>
              <a:buFont typeface="Arial" panose="020B0604020202020204" pitchFamily="34" charset="0"/>
              <a:buChar char="•"/>
            </a:pPr>
            <a:r>
              <a:rPr lang="en-US" sz="2400" dirty="0">
                <a:latin typeface="+mn-lt"/>
              </a:rPr>
              <a:t>The URJP provides formerly incarcerated adults with the necessary skills and training to successfully re-enter the job market with positions that pay a livable wage.</a:t>
            </a:r>
          </a:p>
          <a:p>
            <a:pPr indent="-228600" eaLnBrk="1" hangingPunct="1">
              <a:lnSpc>
                <a:spcPct val="90000"/>
              </a:lnSpc>
              <a:buFont typeface="Arial" panose="020B0604020202020204" pitchFamily="34" charset="0"/>
              <a:buChar char="•"/>
            </a:pPr>
            <a:br>
              <a:rPr lang="en-US" sz="2400" dirty="0">
                <a:latin typeface="+mn-lt"/>
              </a:rPr>
            </a:br>
            <a:endParaRPr kumimoji="0" lang="en-US" altLang="en-US" sz="2400" b="0" i="0" u="none" strike="noStrike" cap="none" normalizeH="0" baseline="0" dirty="0">
              <a:ln>
                <a:noFill/>
              </a:ln>
              <a:effectLst/>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b="1" i="0" u="none" strike="noStrike" cap="none" normalizeH="0" baseline="0" dirty="0">
              <a:ln>
                <a:noFill/>
              </a:ln>
              <a:effectLst/>
              <a:latin typeface="+mn-lt"/>
            </a:endParaRPr>
          </a:p>
          <a:p>
            <a:pPr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b="0" i="0" u="none" strike="noStrike" cap="none" normalizeH="0" baseline="0" dirty="0">
              <a:ln>
                <a:noFill/>
              </a:ln>
              <a:effectLst/>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b="0" i="0" u="none" strike="noStrike" cap="none" normalizeH="0" baseline="0" dirty="0">
              <a:ln>
                <a:noFill/>
              </a:ln>
              <a:effectLst/>
              <a:latin typeface="+mn-lt"/>
            </a:endParaRPr>
          </a:p>
        </p:txBody>
      </p:sp>
      <p:sp>
        <p:nvSpPr>
          <p:cNvPr id="4" name="Slide Number Placeholder 3">
            <a:extLst>
              <a:ext uri="{FF2B5EF4-FFF2-40B4-BE49-F238E27FC236}">
                <a16:creationId xmlns:a16="http://schemas.microsoft.com/office/drawing/2014/main" id="{47891F06-D462-334B-9039-B4839DBA310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CC94337-5AE9-C34E-BFEB-9AA4D66A7767}" type="slidenum">
              <a:rPr lang="en-US"/>
              <a:pPr>
                <a:spcAft>
                  <a:spcPts val="600"/>
                </a:spcAft>
                <a:defRPr/>
              </a:pPr>
              <a:t>29</a:t>
            </a:fld>
            <a:endParaRPr lang="en-US" dirty="0"/>
          </a:p>
        </p:txBody>
      </p:sp>
    </p:spTree>
    <p:extLst>
      <p:ext uri="{BB962C8B-B14F-4D97-AF65-F5344CB8AC3E}">
        <p14:creationId xmlns:p14="http://schemas.microsoft.com/office/powerpoint/2010/main" val="3054037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702C8-D9AE-4FB5-A71F-3F186D36B7A9}"/>
              </a:ext>
            </a:extLst>
          </p:cNvPr>
          <p:cNvSpPr/>
          <p:nvPr/>
        </p:nvSpPr>
        <p:spPr>
          <a:xfrm>
            <a:off x="5874040" y="99580"/>
            <a:ext cx="6096000" cy="6740307"/>
          </a:xfrm>
          <a:prstGeom prst="rect">
            <a:avLst/>
          </a:prstGeom>
        </p:spPr>
        <p:txBody>
          <a:bodyPr>
            <a:spAutoFit/>
          </a:bodyPr>
          <a:lstStyle/>
          <a:p>
            <a:r>
              <a:rPr lang="en-US" sz="2400" b="1" dirty="0"/>
              <a:t>African-American households are at risk of being undercounted. </a:t>
            </a:r>
            <a:r>
              <a:rPr lang="en-US" sz="2400" dirty="0"/>
              <a:t>The African-American population has been historically undercounted in the decennial census, disadvantaging their families, communities, and neighborhoods. In fact: </a:t>
            </a:r>
          </a:p>
          <a:p>
            <a:r>
              <a:rPr lang="en-US" sz="2400" dirty="0"/>
              <a:t>• </a:t>
            </a:r>
            <a:r>
              <a:rPr lang="en-US" sz="2400" b="1" dirty="0"/>
              <a:t>The 2010 Census undercounted the African-American population by more than 800,000</a:t>
            </a:r>
          </a:p>
          <a:p>
            <a:r>
              <a:rPr lang="en-US" sz="2400" dirty="0"/>
              <a:t>• Approximately 7 percent of young African-American children were overlooked by the 2010 Census, roughly twice the rate for young non-Hispanic White children. </a:t>
            </a:r>
          </a:p>
          <a:p>
            <a:r>
              <a:rPr lang="en-US" sz="2400" b="1" dirty="0">
                <a:solidFill>
                  <a:schemeClr val="tx2"/>
                </a:solidFill>
              </a:rPr>
              <a:t>• </a:t>
            </a:r>
            <a:r>
              <a:rPr lang="en-US" sz="2400" dirty="0"/>
              <a:t>African-American men have been historically undercounted in greater numbers than men of other racial or ethnic groups. </a:t>
            </a:r>
          </a:p>
          <a:p>
            <a:r>
              <a:rPr lang="en-US" sz="2400" dirty="0"/>
              <a:t>• Today, more than one in three African Americans live in historically undercounted census tracts.</a:t>
            </a:r>
          </a:p>
        </p:txBody>
      </p:sp>
      <p:pic>
        <p:nvPicPr>
          <p:cNvPr id="5" name="Picture 4">
            <a:extLst>
              <a:ext uri="{FF2B5EF4-FFF2-40B4-BE49-F238E27FC236}">
                <a16:creationId xmlns:a16="http://schemas.microsoft.com/office/drawing/2014/main" id="{765F0135-E100-46E3-969F-F0C957E05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60" y="154692"/>
            <a:ext cx="5291863" cy="6630081"/>
          </a:xfrm>
          <a:prstGeom prst="rect">
            <a:avLst/>
          </a:prstGeom>
        </p:spPr>
      </p:pic>
    </p:spTree>
    <p:extLst>
      <p:ext uri="{BB962C8B-B14F-4D97-AF65-F5344CB8AC3E}">
        <p14:creationId xmlns:p14="http://schemas.microsoft.com/office/powerpoint/2010/main" val="3071208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4DC3-8344-A444-A2A1-E9BDE816FE5F}"/>
              </a:ext>
            </a:extLst>
          </p:cNvPr>
          <p:cNvSpPr>
            <a:spLocks noGrp="1"/>
          </p:cNvSpPr>
          <p:nvPr>
            <p:ph type="title"/>
          </p:nvPr>
        </p:nvSpPr>
        <p:spPr>
          <a:xfrm>
            <a:off x="4653441" y="321734"/>
            <a:ext cx="6895092" cy="1135737"/>
          </a:xfrm>
        </p:spPr>
        <p:txBody>
          <a:bodyPr>
            <a:normAutofit/>
          </a:bodyPr>
          <a:lstStyle/>
          <a:p>
            <a:r>
              <a:rPr lang="en-US" sz="3600" b="1" dirty="0">
                <a:latin typeface="Ayuthaya" pitchFamily="2" charset="-34"/>
                <a:ea typeface="Ayuthaya" pitchFamily="2" charset="-34"/>
                <a:cs typeface="Ayuthaya" pitchFamily="2" charset="-34"/>
              </a:rPr>
              <a:t>Conclusion</a:t>
            </a:r>
          </a:p>
        </p:txBody>
      </p:sp>
      <p:pic>
        <p:nvPicPr>
          <p:cNvPr id="8" name="Graphic 7" descr="Group">
            <a:extLst>
              <a:ext uri="{FF2B5EF4-FFF2-40B4-BE49-F238E27FC236}">
                <a16:creationId xmlns:a16="http://schemas.microsoft.com/office/drawing/2014/main" id="{7D1E7639-9F2C-4DAA-86C6-A14FE80981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7" y="1721193"/>
            <a:ext cx="3415612" cy="3415612"/>
          </a:xfrm>
          <a:prstGeom prst="rect">
            <a:avLst/>
          </a:prstGeom>
        </p:spPr>
      </p:pic>
      <p:sp>
        <p:nvSpPr>
          <p:cNvPr id="3" name="Content Placeholder 2">
            <a:extLst>
              <a:ext uri="{FF2B5EF4-FFF2-40B4-BE49-F238E27FC236}">
                <a16:creationId xmlns:a16="http://schemas.microsoft.com/office/drawing/2014/main" id="{D240E6DD-3246-5B4D-898E-7A6631F6349D}"/>
              </a:ext>
            </a:extLst>
          </p:cNvPr>
          <p:cNvSpPr>
            <a:spLocks noGrp="1"/>
          </p:cNvSpPr>
          <p:nvPr>
            <p:ph idx="1"/>
          </p:nvPr>
        </p:nvSpPr>
        <p:spPr>
          <a:xfrm>
            <a:off x="4653440" y="1782981"/>
            <a:ext cx="6895092" cy="4393982"/>
          </a:xfrm>
        </p:spPr>
        <p:txBody>
          <a:bodyPr>
            <a:normAutofit/>
          </a:bodyPr>
          <a:lstStyle/>
          <a:p>
            <a:r>
              <a:rPr lang="en-US" sz="2000" dirty="0"/>
              <a:t>Incarcerated Individuals, their families and communities are deprived of Money, Power, Representation and Respect by being counted as residents of their prison cells away from their communities</a:t>
            </a:r>
          </a:p>
          <a:p>
            <a:r>
              <a:rPr lang="en-US" sz="2000" dirty="0"/>
              <a:t>Formerly incarcerated men and women want the same thing that everyone else wants for their communities: better schools, affordable housing, jobs and healthcare</a:t>
            </a:r>
          </a:p>
          <a:p>
            <a:r>
              <a:rPr lang="en-US" sz="2000" dirty="0"/>
              <a:t>Formerly incarcerated individuals are returning to our communities in great numbers; Their Count Matters</a:t>
            </a:r>
          </a:p>
          <a:p>
            <a:r>
              <a:rPr lang="en-US" sz="2000" dirty="0"/>
              <a:t>Reentering members of society face extraordinary challenges that are obstacles to an accurate count.</a:t>
            </a:r>
          </a:p>
          <a:p>
            <a:r>
              <a:rPr lang="en-US" sz="2000" dirty="0"/>
              <a:t>Advocacy to change the Census Bureau’s Residence Rules  must begin well before the 2030 Census.</a:t>
            </a:r>
          </a:p>
        </p:txBody>
      </p:sp>
      <p:sp>
        <p:nvSpPr>
          <p:cNvPr id="4" name="Slide Number Placeholder 3">
            <a:extLst>
              <a:ext uri="{FF2B5EF4-FFF2-40B4-BE49-F238E27FC236}">
                <a16:creationId xmlns:a16="http://schemas.microsoft.com/office/drawing/2014/main" id="{3ACF5627-E2CF-DB44-872B-6D1FD7F343C5}"/>
              </a:ext>
            </a:extLst>
          </p:cNvPr>
          <p:cNvSpPr>
            <a:spLocks noGrp="1"/>
          </p:cNvSpPr>
          <p:nvPr>
            <p:ph type="sldNum" sz="quarter" idx="12"/>
          </p:nvPr>
        </p:nvSpPr>
        <p:spPr>
          <a:xfrm>
            <a:off x="8805332" y="6356350"/>
            <a:ext cx="2743200" cy="365125"/>
          </a:xfrm>
        </p:spPr>
        <p:txBody>
          <a:bodyPr>
            <a:normAutofit/>
          </a:bodyPr>
          <a:lstStyle/>
          <a:p>
            <a:pPr>
              <a:spcAft>
                <a:spcPts val="600"/>
              </a:spcAft>
            </a:pPr>
            <a:fld id="{4CC94337-5AE9-C34E-BFEB-9AA4D66A7767}" type="slidenum">
              <a:rPr lang="en-US" smtClean="0"/>
              <a:pPr>
                <a:spcAft>
                  <a:spcPts val="600"/>
                </a:spcAft>
              </a:pPr>
              <a:t>30</a:t>
            </a:fld>
            <a:endParaRPr lang="en-US" dirty="0"/>
          </a:p>
        </p:txBody>
      </p:sp>
    </p:spTree>
    <p:extLst>
      <p:ext uri="{BB962C8B-B14F-4D97-AF65-F5344CB8AC3E}">
        <p14:creationId xmlns:p14="http://schemas.microsoft.com/office/powerpoint/2010/main" val="3268055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3E44-9A4D-5847-9189-E918B6A7B4B9}"/>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Thank you!</a:t>
            </a:r>
          </a:p>
        </p:txBody>
      </p:sp>
      <p:sp>
        <p:nvSpPr>
          <p:cNvPr id="4" name="Slide Number Placeholder 3">
            <a:extLst>
              <a:ext uri="{FF2B5EF4-FFF2-40B4-BE49-F238E27FC236}">
                <a16:creationId xmlns:a16="http://schemas.microsoft.com/office/drawing/2014/main" id="{681ECFFE-E985-8044-A5A1-00FE0BDF962D}"/>
              </a:ext>
            </a:extLst>
          </p:cNvPr>
          <p:cNvSpPr>
            <a:spLocks noGrp="1"/>
          </p:cNvSpPr>
          <p:nvPr>
            <p:ph type="sldNum" sz="quarter" idx="12"/>
          </p:nvPr>
        </p:nvSpPr>
        <p:spPr>
          <a:xfrm>
            <a:off x="9819860" y="6356350"/>
            <a:ext cx="1533939" cy="365125"/>
          </a:xfrm>
        </p:spPr>
        <p:txBody>
          <a:bodyPr>
            <a:normAutofit/>
          </a:bodyPr>
          <a:lstStyle/>
          <a:p>
            <a:pPr>
              <a:spcAft>
                <a:spcPts val="600"/>
              </a:spcAft>
            </a:pPr>
            <a:fld id="{4CC94337-5AE9-C34E-BFEB-9AA4D66A7767}" type="slidenum">
              <a:rPr lang="en-US" smtClean="0"/>
              <a:pPr>
                <a:spcAft>
                  <a:spcPts val="600"/>
                </a:spcAft>
              </a:pPr>
              <a:t>31</a:t>
            </a:fld>
            <a:endParaRPr lang="en-US" dirty="0"/>
          </a:p>
        </p:txBody>
      </p:sp>
      <p:sp>
        <p:nvSpPr>
          <p:cNvPr id="3" name="Content Placeholder 2">
            <a:extLst>
              <a:ext uri="{FF2B5EF4-FFF2-40B4-BE49-F238E27FC236}">
                <a16:creationId xmlns:a16="http://schemas.microsoft.com/office/drawing/2014/main" id="{3A242F6D-3DE1-2F4F-9106-7B33B35EDD80}"/>
              </a:ext>
            </a:extLst>
          </p:cNvPr>
          <p:cNvSpPr>
            <a:spLocks noGrp="1"/>
          </p:cNvSpPr>
          <p:nvPr>
            <p:ph idx="1"/>
          </p:nvPr>
        </p:nvSpPr>
        <p:spPr>
          <a:xfrm>
            <a:off x="4447308" y="591344"/>
            <a:ext cx="6906491" cy="5585619"/>
          </a:xfrm>
        </p:spPr>
        <p:txBody>
          <a:bodyPr anchor="ctr">
            <a:normAutofit/>
          </a:bodyPr>
          <a:lstStyle/>
          <a:p>
            <a:pPr marL="0" indent="0">
              <a:buNone/>
            </a:pPr>
            <a:r>
              <a:rPr lang="en-US" b="1" dirty="0"/>
              <a:t>Jeri Green</a:t>
            </a:r>
          </a:p>
          <a:p>
            <a:pPr marL="0" indent="0">
              <a:buNone/>
            </a:pPr>
            <a:r>
              <a:rPr lang="en-US" b="1" dirty="0"/>
              <a:t>2020 Census Senior Advisor</a:t>
            </a:r>
          </a:p>
          <a:p>
            <a:pPr marL="0" indent="0">
              <a:buNone/>
            </a:pPr>
            <a:r>
              <a:rPr lang="en-US" b="1" dirty="0"/>
              <a:t>National Urban Leagu</a:t>
            </a:r>
            <a:r>
              <a:rPr lang="en-US" dirty="0"/>
              <a:t>e</a:t>
            </a:r>
          </a:p>
          <a:p>
            <a:pPr marL="0" indent="0">
              <a:buNone/>
            </a:pPr>
            <a:endParaRPr lang="en-US" dirty="0"/>
          </a:p>
          <a:p>
            <a:pPr marL="0" indent="0">
              <a:buNone/>
            </a:pPr>
            <a:r>
              <a:rPr lang="en-US" dirty="0"/>
              <a:t>jerigreen202@gmail.com</a:t>
            </a:r>
          </a:p>
        </p:txBody>
      </p:sp>
    </p:spTree>
    <p:extLst>
      <p:ext uri="{BB962C8B-B14F-4D97-AF65-F5344CB8AC3E}">
        <p14:creationId xmlns:p14="http://schemas.microsoft.com/office/powerpoint/2010/main" val="732007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BD1C87D-7B83-49A8-844E-433D32C45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024938"/>
            <a:ext cx="6413262" cy="5833063"/>
          </a:xfrm>
          <a:custGeom>
            <a:avLst/>
            <a:gdLst>
              <a:gd name="connsiteX0" fmla="*/ 343517 w 6413262"/>
              <a:gd name="connsiteY0" fmla="*/ 5832222 h 5833063"/>
              <a:gd name="connsiteX1" fmla="*/ 6335225 w 6413262"/>
              <a:gd name="connsiteY1" fmla="*/ 835839 h 5833063"/>
              <a:gd name="connsiteX2" fmla="*/ 6411127 w 6413262"/>
              <a:gd name="connsiteY2" fmla="*/ 123790 h 5833063"/>
              <a:gd name="connsiteX3" fmla="*/ 6413262 w 6413262"/>
              <a:gd name="connsiteY3" fmla="*/ 0 h 5833063"/>
              <a:gd name="connsiteX4" fmla="*/ 0 w 6413262"/>
              <a:gd name="connsiteY4" fmla="*/ 0 h 5833063"/>
              <a:gd name="connsiteX5" fmla="*/ 0 w 6413262"/>
              <a:gd name="connsiteY5" fmla="*/ 5815521 h 5833063"/>
              <a:gd name="connsiteX6" fmla="*/ 51379 w 6413262"/>
              <a:gd name="connsiteY6" fmla="*/ 5820166 h 5833063"/>
              <a:gd name="connsiteX7" fmla="*/ 343517 w 6413262"/>
              <a:gd name="connsiteY7" fmla="*/ 5832222 h 58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262" h="5833063">
                <a:moveTo>
                  <a:pt x="343517" y="5832222"/>
                </a:moveTo>
                <a:cubicBezTo>
                  <a:pt x="3254747" y="5881130"/>
                  <a:pt x="5841718" y="3794544"/>
                  <a:pt x="6335225" y="835839"/>
                </a:cubicBezTo>
                <a:cubicBezTo>
                  <a:pt x="6375023" y="597235"/>
                  <a:pt x="6400103" y="359575"/>
                  <a:pt x="6411127" y="123790"/>
                </a:cubicBezTo>
                <a:lnTo>
                  <a:pt x="6413262" y="0"/>
                </a:lnTo>
                <a:lnTo>
                  <a:pt x="0" y="0"/>
                </a:lnTo>
                <a:lnTo>
                  <a:pt x="0" y="5815521"/>
                </a:lnTo>
                <a:lnTo>
                  <a:pt x="51379" y="5820166"/>
                </a:lnTo>
                <a:cubicBezTo>
                  <a:pt x="149075" y="5826589"/>
                  <a:pt x="246476" y="5830592"/>
                  <a:pt x="343517" y="58322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1703047A-2C9B-4E2C-9A75-B67521B6D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324648"/>
            <a:ext cx="6110122" cy="5533351"/>
          </a:xfrm>
          <a:custGeom>
            <a:avLst/>
            <a:gdLst>
              <a:gd name="connsiteX0" fmla="*/ 324583 w 6110122"/>
              <a:gd name="connsiteY0" fmla="*/ 5532549 h 5533351"/>
              <a:gd name="connsiteX1" fmla="*/ 6035604 w 6110122"/>
              <a:gd name="connsiteY1" fmla="*/ 770225 h 5533351"/>
              <a:gd name="connsiteX2" fmla="*/ 6088871 w 6110122"/>
              <a:gd name="connsiteY2" fmla="*/ 362020 h 5533351"/>
              <a:gd name="connsiteX3" fmla="*/ 6110122 w 6110122"/>
              <a:gd name="connsiteY3" fmla="*/ 0 h 5533351"/>
              <a:gd name="connsiteX4" fmla="*/ 0 w 6110122"/>
              <a:gd name="connsiteY4" fmla="*/ 0 h 5533351"/>
              <a:gd name="connsiteX5" fmla="*/ 0 w 6110122"/>
              <a:gd name="connsiteY5" fmla="*/ 5516887 h 5533351"/>
              <a:gd name="connsiteX6" fmla="*/ 46130 w 6110122"/>
              <a:gd name="connsiteY6" fmla="*/ 5521057 h 5533351"/>
              <a:gd name="connsiteX7" fmla="*/ 324583 w 6110122"/>
              <a:gd name="connsiteY7" fmla="*/ 5532549 h 55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0122" h="5533351">
                <a:moveTo>
                  <a:pt x="324583" y="5532549"/>
                </a:moveTo>
                <a:cubicBezTo>
                  <a:pt x="3099434" y="5579166"/>
                  <a:pt x="5565217" y="3590326"/>
                  <a:pt x="6035604" y="770225"/>
                </a:cubicBezTo>
                <a:cubicBezTo>
                  <a:pt x="6058365" y="633768"/>
                  <a:pt x="6076076" y="497636"/>
                  <a:pt x="6088871" y="362020"/>
                </a:cubicBezTo>
                <a:lnTo>
                  <a:pt x="6110122" y="0"/>
                </a:lnTo>
                <a:lnTo>
                  <a:pt x="0" y="0"/>
                </a:lnTo>
                <a:lnTo>
                  <a:pt x="0" y="5516887"/>
                </a:lnTo>
                <a:lnTo>
                  <a:pt x="46130" y="5521057"/>
                </a:lnTo>
                <a:cubicBezTo>
                  <a:pt x="139249" y="5527179"/>
                  <a:pt x="232088" y="5530995"/>
                  <a:pt x="324583" y="5532549"/>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7366EAA-F44B-47DA-9C86-86C6C4A870A8}"/>
              </a:ext>
            </a:extLst>
          </p:cNvPr>
          <p:cNvSpPr>
            <a:spLocks noGrp="1"/>
          </p:cNvSpPr>
          <p:nvPr>
            <p:ph type="title"/>
          </p:nvPr>
        </p:nvSpPr>
        <p:spPr>
          <a:xfrm>
            <a:off x="804671" y="2903393"/>
            <a:ext cx="3607841" cy="2625537"/>
          </a:xfrm>
        </p:spPr>
        <p:txBody>
          <a:bodyPr anchor="b">
            <a:normAutofit/>
          </a:bodyPr>
          <a:lstStyle/>
          <a:p>
            <a:r>
              <a:rPr lang="en-US" sz="3400" dirty="0"/>
              <a:t>PRISON GERRYMANDERING</a:t>
            </a:r>
          </a:p>
        </p:txBody>
      </p:sp>
      <p:sp>
        <p:nvSpPr>
          <p:cNvPr id="3" name="Content Placeholder 2">
            <a:extLst>
              <a:ext uri="{FF2B5EF4-FFF2-40B4-BE49-F238E27FC236}">
                <a16:creationId xmlns:a16="http://schemas.microsoft.com/office/drawing/2014/main" id="{1BE5F6E7-D860-4F6C-96FD-C14C116462B4}"/>
              </a:ext>
            </a:extLst>
          </p:cNvPr>
          <p:cNvSpPr>
            <a:spLocks noGrp="1"/>
          </p:cNvSpPr>
          <p:nvPr>
            <p:ph idx="1"/>
          </p:nvPr>
        </p:nvSpPr>
        <p:spPr>
          <a:xfrm>
            <a:off x="6570921" y="600740"/>
            <a:ext cx="4959662" cy="5914359"/>
          </a:xfrm>
        </p:spPr>
        <p:txBody>
          <a:bodyPr anchor="ctr">
            <a:noAutofit/>
          </a:bodyPr>
          <a:lstStyle/>
          <a:p>
            <a:pPr marL="0" indent="0">
              <a:buNone/>
            </a:pPr>
            <a:r>
              <a:rPr lang="en-US" dirty="0">
                <a:latin typeface="Lora"/>
              </a:rPr>
              <a:t>The Census Act of 1790 established the concept of </a:t>
            </a:r>
            <a:r>
              <a:rPr lang="en-US" b="1" dirty="0">
                <a:latin typeface="Lora"/>
              </a:rPr>
              <a:t>“usual residence” </a:t>
            </a:r>
            <a:r>
              <a:rPr lang="en-US" dirty="0">
                <a:latin typeface="Lora"/>
              </a:rPr>
              <a:t>as the main principle in determining where people should be counted, and this concept has been followed in all subsequent censuses. “Usual residence” has been defined as the </a:t>
            </a:r>
            <a:r>
              <a:rPr lang="en-US" b="1" dirty="0">
                <a:latin typeface="Lora"/>
              </a:rPr>
              <a:t>place where a person lives and sleeps most of the time</a:t>
            </a:r>
            <a:r>
              <a:rPr lang="en-US" dirty="0">
                <a:latin typeface="Lora"/>
              </a:rPr>
              <a:t>. This place is not necessarily the same as the person's voting residence or legal residence.</a:t>
            </a:r>
            <a:endParaRPr lang="en-US" dirty="0"/>
          </a:p>
        </p:txBody>
      </p:sp>
    </p:spTree>
    <p:extLst>
      <p:ext uri="{BB962C8B-B14F-4D97-AF65-F5344CB8AC3E}">
        <p14:creationId xmlns:p14="http://schemas.microsoft.com/office/powerpoint/2010/main" val="14247897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graph showing where are prisoners from and where are they incarcerated in new york state ">
            <a:extLst>
              <a:ext uri="{FF2B5EF4-FFF2-40B4-BE49-F238E27FC236}">
                <a16:creationId xmlns:a16="http://schemas.microsoft.com/office/drawing/2014/main" id="{FCBEEF38-F80D-49CB-B871-FDB7A9438A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223" y="2071539"/>
            <a:ext cx="5114777" cy="3273457"/>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35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146D76B-F2B6-49D2-8F73-C61BB7E8A035}"/>
              </a:ext>
            </a:extLst>
          </p:cNvPr>
          <p:cNvSpPr txBox="1"/>
          <p:nvPr/>
        </p:nvSpPr>
        <p:spPr>
          <a:xfrm>
            <a:off x="8165761" y="641774"/>
            <a:ext cx="3395133" cy="557445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rgbClr val="FFFFFF"/>
                </a:solidFill>
                <a:latin typeface="+mj-lt"/>
                <a:ea typeface="+mj-ea"/>
                <a:cs typeface="+mj-cs"/>
              </a:rPr>
              <a:t>PRISON POLICY INITIATIVE</a:t>
            </a:r>
          </a:p>
        </p:txBody>
      </p:sp>
      <p:sp>
        <p:nvSpPr>
          <p:cNvPr id="2" name="Rectangle 1">
            <a:extLst>
              <a:ext uri="{FF2B5EF4-FFF2-40B4-BE49-F238E27FC236}">
                <a16:creationId xmlns:a16="http://schemas.microsoft.com/office/drawing/2014/main" id="{8589523F-68D1-4778-9D72-36124A485843}"/>
              </a:ext>
            </a:extLst>
          </p:cNvPr>
          <p:cNvSpPr/>
          <p:nvPr/>
        </p:nvSpPr>
        <p:spPr>
          <a:xfrm>
            <a:off x="631106" y="461694"/>
            <a:ext cx="6096000" cy="646331"/>
          </a:xfrm>
          <a:prstGeom prst="rect">
            <a:avLst/>
          </a:prstGeom>
        </p:spPr>
        <p:txBody>
          <a:bodyPr>
            <a:spAutoFit/>
          </a:bodyPr>
          <a:lstStyle/>
          <a:p>
            <a:pPr>
              <a:spcAft>
                <a:spcPts val="600"/>
              </a:spcAft>
            </a:pPr>
            <a:r>
              <a:rPr lang="en-US" b="0" i="0" dirty="0">
                <a:solidFill>
                  <a:srgbClr val="4C4C4C"/>
                </a:solidFill>
                <a:effectLst/>
                <a:latin typeface="Georgia" panose="02040502050405020303" pitchFamily="18" charset="0"/>
              </a:rPr>
              <a:t>60% of Illinois' prisoners are from Cook County (Chicago), yet 99% of them are counted outside the county.</a:t>
            </a:r>
            <a:endParaRPr lang="en-US" dirty="0"/>
          </a:p>
        </p:txBody>
      </p:sp>
    </p:spTree>
    <p:extLst>
      <p:ext uri="{BB962C8B-B14F-4D97-AF65-F5344CB8AC3E}">
        <p14:creationId xmlns:p14="http://schemas.microsoft.com/office/powerpoint/2010/main" val="1647873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8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Rectangle 8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84" name="Picture 12" descr="National Conference of State Legislatures (NCSL) Conference Brings ...">
            <a:extLst>
              <a:ext uri="{FF2B5EF4-FFF2-40B4-BE49-F238E27FC236}">
                <a16:creationId xmlns:a16="http://schemas.microsoft.com/office/drawing/2014/main" id="{594C6261-9ACD-451B-B3FB-D3875C562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098"/>
            <a:ext cx="722376" cy="5779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C2372D18-EDBF-4728-A012-EAD485027EB4}"/>
              </a:ext>
            </a:extLst>
          </p:cNvPr>
          <p:cNvGraphicFramePr>
            <a:graphicFrameLocks noGrp="1"/>
          </p:cNvGraphicFramePr>
          <p:nvPr>
            <p:extLst>
              <p:ext uri="{D42A27DB-BD31-4B8C-83A1-F6EECF244321}">
                <p14:modId xmlns:p14="http://schemas.microsoft.com/office/powerpoint/2010/main" val="2039920410"/>
              </p:ext>
            </p:extLst>
          </p:nvPr>
        </p:nvGraphicFramePr>
        <p:xfrm>
          <a:off x="643467" y="923730"/>
          <a:ext cx="10905069" cy="5190798"/>
        </p:xfrm>
        <a:graphic>
          <a:graphicData uri="http://schemas.openxmlformats.org/drawingml/2006/table">
            <a:tbl>
              <a:tblPr firstRow="1" bandRow="1">
                <a:noFill/>
              </a:tblPr>
              <a:tblGrid>
                <a:gridCol w="1972229">
                  <a:extLst>
                    <a:ext uri="{9D8B030D-6E8A-4147-A177-3AD203B41FA5}">
                      <a16:colId xmlns:a16="http://schemas.microsoft.com/office/drawing/2014/main" val="2310301347"/>
                    </a:ext>
                  </a:extLst>
                </a:gridCol>
                <a:gridCol w="602117">
                  <a:extLst>
                    <a:ext uri="{9D8B030D-6E8A-4147-A177-3AD203B41FA5}">
                      <a16:colId xmlns:a16="http://schemas.microsoft.com/office/drawing/2014/main" val="2939350864"/>
                    </a:ext>
                  </a:extLst>
                </a:gridCol>
                <a:gridCol w="792353">
                  <a:extLst>
                    <a:ext uri="{9D8B030D-6E8A-4147-A177-3AD203B41FA5}">
                      <a16:colId xmlns:a16="http://schemas.microsoft.com/office/drawing/2014/main" val="3258667883"/>
                    </a:ext>
                  </a:extLst>
                </a:gridCol>
                <a:gridCol w="1336032">
                  <a:extLst>
                    <a:ext uri="{9D8B030D-6E8A-4147-A177-3AD203B41FA5}">
                      <a16:colId xmlns:a16="http://schemas.microsoft.com/office/drawing/2014/main" val="3562913189"/>
                    </a:ext>
                  </a:extLst>
                </a:gridCol>
                <a:gridCol w="3178095">
                  <a:extLst>
                    <a:ext uri="{9D8B030D-6E8A-4147-A177-3AD203B41FA5}">
                      <a16:colId xmlns:a16="http://schemas.microsoft.com/office/drawing/2014/main" val="4070035691"/>
                    </a:ext>
                  </a:extLst>
                </a:gridCol>
                <a:gridCol w="3024243">
                  <a:extLst>
                    <a:ext uri="{9D8B030D-6E8A-4147-A177-3AD203B41FA5}">
                      <a16:colId xmlns:a16="http://schemas.microsoft.com/office/drawing/2014/main" val="3186258257"/>
                    </a:ext>
                  </a:extLst>
                </a:gridCol>
              </a:tblGrid>
              <a:tr h="190809">
                <a:tc>
                  <a:txBody>
                    <a:bodyPr/>
                    <a:lstStyle/>
                    <a:p>
                      <a:pPr algn="l" fontAlgn="b"/>
                      <a:r>
                        <a:rPr lang="en-US" sz="700" b="1" dirty="0">
                          <a:solidFill>
                            <a:srgbClr val="FFFFFF"/>
                          </a:solidFill>
                          <a:effectLst/>
                          <a:latin typeface="inherit"/>
                        </a:rPr>
                        <a:t>Reallocation Statutes</a:t>
                      </a:r>
                      <a:endParaRPr lang="en-US" sz="700" b="1" dirty="0">
                        <a:solidFill>
                          <a:srgbClr val="FFFFFF"/>
                        </a:solidFill>
                        <a:effectLst/>
                      </a:endParaRPr>
                    </a:p>
                  </a:txBody>
                  <a:tcPr marL="55885" marR="33531" marT="33531" marB="33531" anchor="b">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l" fontAlgn="b"/>
                      <a:r>
                        <a:rPr lang="en-US" sz="700" b="1" dirty="0">
                          <a:solidFill>
                            <a:srgbClr val="FFFFFF"/>
                          </a:solidFill>
                          <a:effectLst/>
                          <a:latin typeface="inherit"/>
                        </a:rPr>
                        <a:t>Year Enacted</a:t>
                      </a:r>
                      <a:endParaRPr lang="en-US" sz="700" b="1" dirty="0">
                        <a:solidFill>
                          <a:srgbClr val="FFFFFF"/>
                        </a:solidFill>
                        <a:effectLst/>
                      </a:endParaRPr>
                    </a:p>
                  </a:txBody>
                  <a:tcPr marL="55885" marR="33531" marT="33531" marB="33531"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l" fontAlgn="b"/>
                      <a:r>
                        <a:rPr lang="en-US" sz="700" b="1" dirty="0">
                          <a:solidFill>
                            <a:srgbClr val="FFFFFF"/>
                          </a:solidFill>
                          <a:effectLst/>
                          <a:latin typeface="inherit"/>
                        </a:rPr>
                        <a:t>Year Implemented</a:t>
                      </a:r>
                      <a:endParaRPr lang="en-US" sz="700" b="1" dirty="0">
                        <a:solidFill>
                          <a:srgbClr val="FFFFFF"/>
                        </a:solidFill>
                        <a:effectLst/>
                      </a:endParaRPr>
                    </a:p>
                  </a:txBody>
                  <a:tcPr marL="55885" marR="33531" marT="33531" marB="33531"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l" fontAlgn="b"/>
                      <a:r>
                        <a:rPr lang="en-US" sz="700" b="1" dirty="0">
                          <a:solidFill>
                            <a:srgbClr val="FFFFFF"/>
                          </a:solidFill>
                          <a:effectLst/>
                          <a:latin typeface="inherit"/>
                        </a:rPr>
                        <a:t>Legislative, Congressional, or Both</a:t>
                      </a:r>
                      <a:endParaRPr lang="en-US" sz="700" b="1" dirty="0">
                        <a:solidFill>
                          <a:srgbClr val="FFFFFF"/>
                        </a:solidFill>
                        <a:effectLst/>
                      </a:endParaRPr>
                    </a:p>
                  </a:txBody>
                  <a:tcPr marL="55885" marR="33531" marT="33531" marB="33531"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l" fontAlgn="b"/>
                      <a:r>
                        <a:rPr lang="en-US" sz="700" b="1" dirty="0">
                          <a:solidFill>
                            <a:srgbClr val="FFFFFF"/>
                          </a:solidFill>
                          <a:effectLst/>
                          <a:latin typeface="inherit"/>
                        </a:rPr>
                        <a:t>State Inmates</a:t>
                      </a:r>
                      <a:endParaRPr lang="en-US" sz="700" b="1" dirty="0">
                        <a:solidFill>
                          <a:srgbClr val="FFFFFF"/>
                        </a:solidFill>
                        <a:effectLst/>
                      </a:endParaRPr>
                    </a:p>
                  </a:txBody>
                  <a:tcPr marL="55885" marR="33531" marT="33531" marB="33531"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l" fontAlgn="b"/>
                      <a:r>
                        <a:rPr lang="en-US" sz="700" b="1" dirty="0">
                          <a:solidFill>
                            <a:srgbClr val="FFFFFF"/>
                          </a:solidFill>
                          <a:effectLst/>
                          <a:latin typeface="inherit"/>
                        </a:rPr>
                        <a:t>Federal Inmates</a:t>
                      </a:r>
                      <a:endParaRPr lang="en-US" sz="700" b="1" dirty="0">
                        <a:solidFill>
                          <a:srgbClr val="FFFFFF"/>
                        </a:solidFill>
                        <a:effectLst/>
                      </a:endParaRPr>
                    </a:p>
                  </a:txBody>
                  <a:tcPr marL="55885" marR="33531" marT="33531" marB="33531" anchor="b">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2497209780"/>
                  </a:ext>
                </a:extLst>
              </a:tr>
              <a:tr h="589992">
                <a:tc>
                  <a:txBody>
                    <a:bodyPr/>
                    <a:lstStyle/>
                    <a:p>
                      <a:pPr fontAlgn="base"/>
                      <a:r>
                        <a:rPr lang="en-US" sz="700" b="1" dirty="0">
                          <a:solidFill>
                            <a:schemeClr val="tx1">
                              <a:lumMod val="85000"/>
                              <a:lumOff val="15000"/>
                            </a:schemeClr>
                          </a:solidFill>
                          <a:effectLst/>
                          <a:latin typeface="inherit"/>
                        </a:rPr>
                        <a:t>California</a:t>
                      </a:r>
                      <a:endParaRPr lang="en-US" sz="700" dirty="0">
                        <a:solidFill>
                          <a:schemeClr val="tx1">
                            <a:lumMod val="85000"/>
                            <a:lumOff val="15000"/>
                          </a:schemeClr>
                        </a:solidFill>
                        <a:effectLst/>
                        <a:latin typeface="inherit"/>
                      </a:endParaRPr>
                    </a:p>
                    <a:p>
                      <a:pPr fontAlgn="base"/>
                      <a:r>
                        <a:rPr lang="en-US" sz="700" u="none" strike="noStrike" dirty="0">
                          <a:solidFill>
                            <a:schemeClr val="tx1">
                              <a:lumMod val="85000"/>
                              <a:lumOff val="15000"/>
                            </a:schemeClr>
                          </a:solidFill>
                          <a:effectLst/>
                          <a:latin typeface="inherit"/>
                          <a:hlinkClick r:id="rId4"/>
                        </a:rPr>
                        <a:t>Cal. Elec. Code § 21003</a:t>
                      </a:r>
                      <a:endParaRPr lang="en-US" sz="700" dirty="0">
                        <a:solidFill>
                          <a:schemeClr val="tx1">
                            <a:lumMod val="85000"/>
                            <a:lumOff val="15000"/>
                          </a:schemeClr>
                        </a:solidFill>
                        <a:effectLst/>
                        <a:latin typeface="inherit"/>
                      </a:endParaRPr>
                    </a:p>
                  </a:txBody>
                  <a:tcPr marL="55885" marR="33531" marT="33531" marB="335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2012</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2020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Both</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a:t>
                      </a:r>
                      <a:r>
                        <a:rPr lang="en-US" sz="700" dirty="0">
                          <a:solidFill>
                            <a:schemeClr val="tx1">
                              <a:lumMod val="85000"/>
                              <a:lumOff val="15000"/>
                            </a:schemeClr>
                          </a:solidFill>
                          <a:effectLst/>
                          <a:latin typeface="inherit"/>
                        </a:rPr>
                        <a:t> excluded from all district populations</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Excluded from all district populations</a:t>
                      </a:r>
                    </a:p>
                  </a:txBody>
                  <a:tcPr marL="55885" marR="33531" marT="33531" marB="335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780492713"/>
                  </a:ext>
                </a:extLst>
              </a:tr>
              <a:tr h="589992">
                <a:tc>
                  <a:txBody>
                    <a:bodyPr/>
                    <a:lstStyle/>
                    <a:p>
                      <a:pPr fontAlgn="base"/>
                      <a:r>
                        <a:rPr lang="en-US" sz="700" b="1" dirty="0">
                          <a:solidFill>
                            <a:schemeClr val="tx1">
                              <a:lumMod val="85000"/>
                              <a:lumOff val="15000"/>
                            </a:schemeClr>
                          </a:solidFill>
                          <a:effectLst/>
                          <a:latin typeface="inherit"/>
                        </a:rPr>
                        <a:t>Colorado</a:t>
                      </a:r>
                      <a:endParaRPr lang="en-US" sz="700" dirty="0">
                        <a:solidFill>
                          <a:schemeClr val="tx1">
                            <a:lumMod val="85000"/>
                            <a:lumOff val="15000"/>
                          </a:schemeClr>
                        </a:solidFill>
                        <a:effectLst/>
                        <a:latin typeface="inherit"/>
                      </a:endParaRPr>
                    </a:p>
                    <a:p>
                      <a:pPr fontAlgn="base"/>
                      <a:r>
                        <a:rPr lang="en-US" sz="700" u="none" strike="noStrike" dirty="0">
                          <a:solidFill>
                            <a:schemeClr val="tx1">
                              <a:lumMod val="85000"/>
                              <a:lumOff val="15000"/>
                            </a:schemeClr>
                          </a:solidFill>
                          <a:effectLst/>
                          <a:latin typeface="inherit"/>
                          <a:hlinkClick r:id="rId5"/>
                        </a:rPr>
                        <a:t>House Bill 20-1010</a:t>
                      </a:r>
                      <a:r>
                        <a:rPr lang="en-US" sz="700" dirty="0">
                          <a:solidFill>
                            <a:schemeClr val="tx1">
                              <a:lumMod val="85000"/>
                              <a:lumOff val="15000"/>
                            </a:schemeClr>
                          </a:solidFill>
                          <a:effectLst/>
                          <a:latin typeface="inherit"/>
                        </a:rPr>
                        <a:t> (to be added to CRS § 2-2-901 and 2-2-902)</a:t>
                      </a:r>
                    </a:p>
                  </a:txBody>
                  <a:tcPr marL="55885" marR="33531" marT="33531" marB="33531">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2020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2020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Both</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 </a:t>
                      </a:r>
                      <a:r>
                        <a:rPr lang="en-US" sz="700" dirty="0">
                          <a:solidFill>
                            <a:schemeClr val="tx1">
                              <a:lumMod val="85000"/>
                              <a:lumOff val="15000"/>
                            </a:schemeClr>
                          </a:solidFill>
                          <a:effectLst/>
                          <a:latin typeface="inherit"/>
                        </a:rPr>
                        <a:t>the prisoners are counted for purposes of redistricting in the correctional facility.</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Not addressed</a:t>
                      </a:r>
                    </a:p>
                  </a:txBody>
                  <a:tcPr marL="55885" marR="33531" marT="33531" marB="3353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613911830"/>
                  </a:ext>
                </a:extLst>
              </a:tr>
              <a:tr h="589992">
                <a:tc>
                  <a:txBody>
                    <a:bodyPr/>
                    <a:lstStyle/>
                    <a:p>
                      <a:pPr fontAlgn="base"/>
                      <a:r>
                        <a:rPr lang="it-IT" sz="700" b="1">
                          <a:solidFill>
                            <a:schemeClr val="tx1">
                              <a:lumMod val="85000"/>
                              <a:lumOff val="15000"/>
                            </a:schemeClr>
                          </a:solidFill>
                          <a:effectLst/>
                          <a:latin typeface="inherit"/>
                        </a:rPr>
                        <a:t>Delaware</a:t>
                      </a:r>
                      <a:endParaRPr lang="it-IT" sz="700">
                        <a:solidFill>
                          <a:schemeClr val="tx1">
                            <a:lumMod val="85000"/>
                            <a:lumOff val="15000"/>
                          </a:schemeClr>
                        </a:solidFill>
                        <a:effectLst/>
                        <a:latin typeface="inherit"/>
                      </a:endParaRPr>
                    </a:p>
                    <a:p>
                      <a:pPr fontAlgn="t"/>
                      <a:r>
                        <a:rPr lang="it-IT" sz="700" u="none" strike="noStrike">
                          <a:solidFill>
                            <a:schemeClr val="tx1">
                              <a:lumMod val="85000"/>
                              <a:lumOff val="15000"/>
                            </a:schemeClr>
                          </a:solidFill>
                          <a:effectLst/>
                          <a:hlinkClick r:id="rId6"/>
                        </a:rPr>
                        <a:t>29 Del. Code tit. 29, § 804A</a:t>
                      </a:r>
                      <a:endParaRPr lang="it-IT" sz="700">
                        <a:solidFill>
                          <a:schemeClr val="tx1">
                            <a:lumMod val="85000"/>
                            <a:lumOff val="15000"/>
                          </a:schemeClr>
                        </a:solidFill>
                        <a:effectLst/>
                      </a:endParaRPr>
                    </a:p>
                  </a:txBody>
                  <a:tcPr marL="55885" marR="33531" marT="33531" marB="335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2010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2020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Legislative (only 1 congressional district)</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a:t>
                      </a:r>
                      <a:r>
                        <a:rPr lang="en-US" sz="700" dirty="0">
                          <a:solidFill>
                            <a:schemeClr val="tx1">
                              <a:lumMod val="85000"/>
                              <a:lumOff val="15000"/>
                            </a:schemeClr>
                          </a:solidFill>
                          <a:effectLst/>
                          <a:latin typeface="inherit"/>
                        </a:rPr>
                        <a:t> excluded from all district populations</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 </a:t>
                      </a:r>
                      <a:r>
                        <a:rPr lang="en-US" sz="700" dirty="0">
                          <a:solidFill>
                            <a:schemeClr val="tx1">
                              <a:lumMod val="85000"/>
                              <a:lumOff val="15000"/>
                            </a:schemeClr>
                          </a:solidFill>
                          <a:effectLst/>
                          <a:latin typeface="inherit"/>
                        </a:rPr>
                        <a:t>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a:t>
                      </a:r>
                      <a:r>
                        <a:rPr lang="en-US" sz="700" dirty="0">
                          <a:solidFill>
                            <a:schemeClr val="tx1">
                              <a:lumMod val="85000"/>
                              <a:lumOff val="15000"/>
                            </a:schemeClr>
                          </a:solidFill>
                          <a:effectLst/>
                          <a:latin typeface="inherit"/>
                        </a:rPr>
                        <a:t> excluded from all district</a:t>
                      </a:r>
                    </a:p>
                  </a:txBody>
                  <a:tcPr marL="55885" marR="33531" marT="33531" marB="335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731959870"/>
                  </a:ext>
                </a:extLst>
              </a:tr>
              <a:tr h="589992">
                <a:tc>
                  <a:txBody>
                    <a:bodyPr/>
                    <a:lstStyle/>
                    <a:p>
                      <a:pPr fontAlgn="base"/>
                      <a:r>
                        <a:rPr lang="en-US" sz="700" b="1" dirty="0">
                          <a:solidFill>
                            <a:schemeClr val="tx1">
                              <a:lumMod val="85000"/>
                              <a:lumOff val="15000"/>
                            </a:schemeClr>
                          </a:solidFill>
                          <a:effectLst/>
                          <a:latin typeface="inherit"/>
                        </a:rPr>
                        <a:t>Maryland</a:t>
                      </a:r>
                      <a:endParaRPr lang="en-US" sz="700" dirty="0">
                        <a:solidFill>
                          <a:schemeClr val="tx1">
                            <a:lumMod val="85000"/>
                            <a:lumOff val="15000"/>
                          </a:schemeClr>
                        </a:solidFill>
                        <a:effectLst/>
                        <a:latin typeface="inherit"/>
                      </a:endParaRPr>
                    </a:p>
                    <a:p>
                      <a:pPr fontAlgn="base"/>
                      <a:r>
                        <a:rPr lang="en-US" sz="700" u="none" strike="noStrike" dirty="0">
                          <a:solidFill>
                            <a:schemeClr val="tx1">
                              <a:lumMod val="85000"/>
                              <a:lumOff val="15000"/>
                            </a:schemeClr>
                          </a:solidFill>
                          <a:effectLst/>
                          <a:latin typeface="inherit"/>
                          <a:hlinkClick r:id="rId7"/>
                        </a:rPr>
                        <a:t>MD State Gov’t Art. § 2-2A-01</a:t>
                      </a:r>
                      <a:r>
                        <a:rPr lang="en-US" sz="700" dirty="0">
                          <a:solidFill>
                            <a:schemeClr val="tx1">
                              <a:lumMod val="85000"/>
                              <a:lumOff val="15000"/>
                            </a:schemeClr>
                          </a:solidFill>
                          <a:effectLst/>
                          <a:latin typeface="inherit"/>
                        </a:rPr>
                        <a:t> (legislative)</a:t>
                      </a:r>
                    </a:p>
                    <a:p>
                      <a:pPr fontAlgn="base"/>
                      <a:r>
                        <a:rPr lang="en-US" sz="700" dirty="0">
                          <a:solidFill>
                            <a:schemeClr val="tx1">
                              <a:lumMod val="85000"/>
                              <a:lumOff val="15000"/>
                            </a:schemeClr>
                          </a:solidFill>
                          <a:effectLst/>
                          <a:latin typeface="inherit"/>
                        </a:rPr>
                        <a:t> </a:t>
                      </a:r>
                    </a:p>
                    <a:p>
                      <a:pPr fontAlgn="base"/>
                      <a:r>
                        <a:rPr lang="en-US" sz="700" u="none" strike="noStrike" dirty="0">
                          <a:solidFill>
                            <a:schemeClr val="tx1">
                              <a:lumMod val="85000"/>
                              <a:lumOff val="15000"/>
                            </a:schemeClr>
                          </a:solidFill>
                          <a:effectLst/>
                          <a:latin typeface="inherit"/>
                          <a:hlinkClick r:id="rId8"/>
                        </a:rPr>
                        <a:t>MD Elec. Law Art. § 8-701</a:t>
                      </a:r>
                      <a:r>
                        <a:rPr lang="en-US" sz="700" dirty="0">
                          <a:solidFill>
                            <a:schemeClr val="tx1">
                              <a:lumMod val="85000"/>
                              <a:lumOff val="15000"/>
                            </a:schemeClr>
                          </a:solidFill>
                          <a:effectLst/>
                          <a:latin typeface="inherit"/>
                        </a:rPr>
                        <a:t> (congressional)</a:t>
                      </a:r>
                    </a:p>
                  </a:txBody>
                  <a:tcPr marL="55885" marR="33531" marT="33531" marB="33531">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2010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2010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Both</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a:t>
                      </a:r>
                      <a:r>
                        <a:rPr lang="en-US" sz="700" dirty="0">
                          <a:solidFill>
                            <a:schemeClr val="tx1">
                              <a:lumMod val="85000"/>
                              <a:lumOff val="15000"/>
                            </a:schemeClr>
                          </a:solidFill>
                          <a:effectLst/>
                          <a:latin typeface="inherit"/>
                        </a:rPr>
                        <a:t> excluded from all district populations</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 </a:t>
                      </a:r>
                      <a:r>
                        <a:rPr lang="en-US" sz="700" dirty="0">
                          <a:solidFill>
                            <a:schemeClr val="tx1">
                              <a:lumMod val="85000"/>
                              <a:lumOff val="15000"/>
                            </a:schemeClr>
                          </a:solidFill>
                          <a:effectLst/>
                          <a:latin typeface="inherit"/>
                        </a:rPr>
                        <a:t>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a:t>
                      </a:r>
                      <a:r>
                        <a:rPr lang="en-US" sz="700" dirty="0">
                          <a:solidFill>
                            <a:schemeClr val="tx1">
                              <a:lumMod val="85000"/>
                              <a:lumOff val="15000"/>
                            </a:schemeClr>
                          </a:solidFill>
                          <a:effectLst/>
                          <a:latin typeface="inherit"/>
                        </a:rPr>
                        <a:t> excluded from all district populations</a:t>
                      </a:r>
                    </a:p>
                  </a:txBody>
                  <a:tcPr marL="55885" marR="33531" marT="33531" marB="3353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591172449"/>
                  </a:ext>
                </a:extLst>
              </a:tr>
              <a:tr h="490197">
                <a:tc>
                  <a:txBody>
                    <a:bodyPr/>
                    <a:lstStyle/>
                    <a:p>
                      <a:pPr fontAlgn="base"/>
                      <a:r>
                        <a:rPr lang="en-US" sz="700" b="1" dirty="0">
                          <a:solidFill>
                            <a:schemeClr val="tx1">
                              <a:lumMod val="85000"/>
                              <a:lumOff val="15000"/>
                            </a:schemeClr>
                          </a:solidFill>
                          <a:effectLst/>
                          <a:latin typeface="inherit"/>
                        </a:rPr>
                        <a:t>Nevada</a:t>
                      </a:r>
                      <a:endParaRPr lang="en-US" sz="700" dirty="0">
                        <a:solidFill>
                          <a:schemeClr val="tx1">
                            <a:lumMod val="85000"/>
                            <a:lumOff val="15000"/>
                          </a:schemeClr>
                        </a:solidFill>
                        <a:effectLst/>
                        <a:latin typeface="inherit"/>
                      </a:endParaRPr>
                    </a:p>
                    <a:p>
                      <a:pPr fontAlgn="base"/>
                      <a:r>
                        <a:rPr lang="en-US" sz="700" dirty="0">
                          <a:solidFill>
                            <a:schemeClr val="tx1">
                              <a:lumMod val="85000"/>
                              <a:lumOff val="15000"/>
                            </a:schemeClr>
                          </a:solidFill>
                          <a:effectLst/>
                          <a:latin typeface="inherit"/>
                        </a:rPr>
                        <a:t> </a:t>
                      </a:r>
                    </a:p>
                    <a:p>
                      <a:pPr fontAlgn="base"/>
                      <a:r>
                        <a:rPr lang="en-US" sz="700" u="none" strike="noStrike" dirty="0">
                          <a:solidFill>
                            <a:schemeClr val="tx1">
                              <a:lumMod val="85000"/>
                              <a:lumOff val="15000"/>
                            </a:schemeClr>
                          </a:solidFill>
                          <a:effectLst/>
                          <a:latin typeface="inherit"/>
                          <a:hlinkClick r:id="rId9"/>
                        </a:rPr>
                        <a:t>Ass. Bill No. 450</a:t>
                      </a:r>
                      <a:r>
                        <a:rPr lang="en-US" sz="700" dirty="0">
                          <a:solidFill>
                            <a:schemeClr val="tx1">
                              <a:lumMod val="85000"/>
                              <a:lumOff val="15000"/>
                            </a:schemeClr>
                          </a:solidFill>
                          <a:effectLst/>
                          <a:latin typeface="inherit"/>
                        </a:rPr>
                        <a:t> (to be added to Nev. Rev. Stat. § 360)</a:t>
                      </a:r>
                    </a:p>
                  </a:txBody>
                  <a:tcPr marL="55885" marR="33531" marT="33531" marB="335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2019</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2020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Both</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 </a:t>
                      </a:r>
                      <a:r>
                        <a:rPr lang="en-US" sz="700" dirty="0">
                          <a:solidFill>
                            <a:schemeClr val="tx1">
                              <a:lumMod val="85000"/>
                              <a:lumOff val="15000"/>
                            </a:schemeClr>
                          </a:solidFill>
                          <a:effectLst/>
                          <a:latin typeface="inherit"/>
                        </a:rPr>
                        <a:t>Not Addressed</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Not Addressed</a:t>
                      </a:r>
                    </a:p>
                  </a:txBody>
                  <a:tcPr marL="55885" marR="33531" marT="33531" marB="335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678913878"/>
                  </a:ext>
                </a:extLst>
              </a:tr>
              <a:tr h="589992">
                <a:tc>
                  <a:txBody>
                    <a:bodyPr/>
                    <a:lstStyle/>
                    <a:p>
                      <a:pPr fontAlgn="base"/>
                      <a:r>
                        <a:rPr lang="en-US" sz="700" b="1" dirty="0">
                          <a:solidFill>
                            <a:schemeClr val="tx1">
                              <a:lumMod val="85000"/>
                              <a:lumOff val="15000"/>
                            </a:schemeClr>
                          </a:solidFill>
                          <a:effectLst/>
                          <a:latin typeface="inherit"/>
                        </a:rPr>
                        <a:t>New Jersey</a:t>
                      </a:r>
                      <a:endParaRPr lang="en-US" sz="700" dirty="0">
                        <a:solidFill>
                          <a:schemeClr val="tx1">
                            <a:lumMod val="85000"/>
                            <a:lumOff val="15000"/>
                          </a:schemeClr>
                        </a:solidFill>
                        <a:effectLst/>
                        <a:latin typeface="inherit"/>
                      </a:endParaRPr>
                    </a:p>
                    <a:p>
                      <a:pPr fontAlgn="base"/>
                      <a:r>
                        <a:rPr lang="en-US" sz="700" dirty="0">
                          <a:solidFill>
                            <a:schemeClr val="tx1">
                              <a:lumMod val="85000"/>
                              <a:lumOff val="15000"/>
                            </a:schemeClr>
                          </a:solidFill>
                          <a:effectLst/>
                          <a:latin typeface="inherit"/>
                        </a:rPr>
                        <a:t> </a:t>
                      </a:r>
                    </a:p>
                    <a:p>
                      <a:pPr fontAlgn="base"/>
                      <a:r>
                        <a:rPr lang="en-US" sz="700" u="none" strike="noStrike" dirty="0">
                          <a:solidFill>
                            <a:schemeClr val="tx1">
                              <a:lumMod val="85000"/>
                              <a:lumOff val="15000"/>
                            </a:schemeClr>
                          </a:solidFill>
                          <a:effectLst/>
                          <a:latin typeface="inherit"/>
                          <a:hlinkClick r:id="rId10"/>
                        </a:rPr>
                        <a:t>S 758</a:t>
                      </a:r>
                      <a:r>
                        <a:rPr lang="en-US" sz="700" dirty="0">
                          <a:solidFill>
                            <a:schemeClr val="tx1">
                              <a:lumMod val="85000"/>
                              <a:lumOff val="15000"/>
                            </a:schemeClr>
                          </a:solidFill>
                          <a:effectLst/>
                          <a:latin typeface="inherit"/>
                        </a:rPr>
                        <a:t> (to be added to N.J.S.A.)</a:t>
                      </a:r>
                    </a:p>
                  </a:txBody>
                  <a:tcPr marL="55885" marR="33531" marT="33531" marB="33531">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2020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2020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Legislative</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 </a:t>
                      </a:r>
                      <a:r>
                        <a:rPr lang="en-US" sz="700" dirty="0">
                          <a:solidFill>
                            <a:schemeClr val="tx1">
                              <a:lumMod val="85000"/>
                              <a:lumOff val="15000"/>
                            </a:schemeClr>
                          </a:solidFill>
                          <a:effectLst/>
                          <a:latin typeface="inherit"/>
                        </a:rPr>
                        <a:t>excluded from all district populations</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a:t>
                      </a:r>
                      <a:r>
                        <a:rPr lang="en-US" sz="700" dirty="0">
                          <a:solidFill>
                            <a:schemeClr val="tx1">
                              <a:lumMod val="85000"/>
                              <a:lumOff val="15000"/>
                            </a:schemeClr>
                          </a:solidFill>
                          <a:effectLst/>
                          <a:latin typeface="inherit"/>
                        </a:rPr>
                        <a:t> excluded from all district populations</a:t>
                      </a:r>
                    </a:p>
                  </a:txBody>
                  <a:tcPr marL="55885" marR="33531" marT="33531" marB="3353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4033700881"/>
                  </a:ext>
                </a:extLst>
              </a:tr>
              <a:tr h="589992">
                <a:tc>
                  <a:txBody>
                    <a:bodyPr/>
                    <a:lstStyle/>
                    <a:p>
                      <a:pPr fontAlgn="base"/>
                      <a:r>
                        <a:rPr lang="en-US" sz="700" b="1" dirty="0">
                          <a:solidFill>
                            <a:schemeClr val="tx1">
                              <a:lumMod val="85000"/>
                              <a:lumOff val="15000"/>
                            </a:schemeClr>
                          </a:solidFill>
                          <a:effectLst/>
                          <a:latin typeface="inherit"/>
                        </a:rPr>
                        <a:t>New York</a:t>
                      </a:r>
                      <a:endParaRPr lang="en-US" sz="700" dirty="0">
                        <a:solidFill>
                          <a:schemeClr val="tx1">
                            <a:lumMod val="85000"/>
                            <a:lumOff val="15000"/>
                          </a:schemeClr>
                        </a:solidFill>
                        <a:effectLst/>
                        <a:latin typeface="inherit"/>
                      </a:endParaRPr>
                    </a:p>
                    <a:p>
                      <a:pPr fontAlgn="base"/>
                      <a:r>
                        <a:rPr lang="en-US" sz="700" dirty="0">
                          <a:solidFill>
                            <a:schemeClr val="tx1">
                              <a:lumMod val="85000"/>
                              <a:lumOff val="15000"/>
                            </a:schemeClr>
                          </a:solidFill>
                          <a:effectLst/>
                          <a:latin typeface="inherit"/>
                        </a:rPr>
                        <a:t> </a:t>
                      </a:r>
                    </a:p>
                    <a:p>
                      <a:pPr fontAlgn="base"/>
                      <a:r>
                        <a:rPr lang="en-US" sz="700" u="none" strike="noStrike" dirty="0">
                          <a:solidFill>
                            <a:schemeClr val="tx1">
                              <a:lumMod val="85000"/>
                              <a:lumOff val="15000"/>
                            </a:schemeClr>
                          </a:solidFill>
                          <a:effectLst/>
                          <a:latin typeface="inherit"/>
                          <a:hlinkClick r:id="rId11"/>
                        </a:rPr>
                        <a:t>N.Y. Legis. Law § 83-m(13)</a:t>
                      </a:r>
                      <a:endParaRPr lang="en-US" sz="700" dirty="0">
                        <a:solidFill>
                          <a:schemeClr val="tx1">
                            <a:lumMod val="85000"/>
                            <a:lumOff val="15000"/>
                          </a:schemeClr>
                        </a:solidFill>
                        <a:effectLst/>
                        <a:latin typeface="inherit"/>
                      </a:endParaRPr>
                    </a:p>
                  </a:txBody>
                  <a:tcPr marL="55885" marR="33531" marT="33531" marB="335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2010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2010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Legislative</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dirty="0">
                          <a:solidFill>
                            <a:schemeClr val="tx1">
                              <a:lumMod val="85000"/>
                              <a:lumOff val="15000"/>
                            </a:schemeClr>
                          </a:solidFill>
                          <a:effectLst/>
                          <a:latin typeface="inherit"/>
                        </a:rPr>
                        <a:t> </a:t>
                      </a:r>
                    </a:p>
                    <a:p>
                      <a:pPr fontAlgn="base"/>
                      <a:r>
                        <a:rPr lang="en-US" sz="700" b="1" dirty="0">
                          <a:solidFill>
                            <a:schemeClr val="tx1">
                              <a:lumMod val="85000"/>
                              <a:lumOff val="15000"/>
                            </a:schemeClr>
                          </a:solidFill>
                          <a:effectLst/>
                          <a:latin typeface="inherit"/>
                        </a:rPr>
                        <a:t>If out-of-state resident prior to incarceration, or unknown:</a:t>
                      </a:r>
                      <a:r>
                        <a:rPr lang="en-US" sz="700" dirty="0">
                          <a:solidFill>
                            <a:schemeClr val="tx1">
                              <a:lumMod val="85000"/>
                              <a:lumOff val="15000"/>
                            </a:schemeClr>
                          </a:solidFill>
                          <a:effectLst/>
                          <a:latin typeface="inherit"/>
                        </a:rPr>
                        <a:t> excluded from all district populations</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fontAlgn="t"/>
                      <a:r>
                        <a:rPr lang="en-US" sz="700" dirty="0">
                          <a:solidFill>
                            <a:schemeClr val="tx1">
                              <a:lumMod val="85000"/>
                              <a:lumOff val="15000"/>
                            </a:schemeClr>
                          </a:solidFill>
                          <a:effectLst/>
                        </a:rPr>
                        <a:t>Excluded from all district populations</a:t>
                      </a:r>
                    </a:p>
                  </a:txBody>
                  <a:tcPr marL="55885" marR="33531" marT="33531" marB="335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694831081"/>
                  </a:ext>
                </a:extLst>
              </a:tr>
              <a:tr h="789584">
                <a:tc>
                  <a:txBody>
                    <a:bodyPr/>
                    <a:lstStyle/>
                    <a:p>
                      <a:pPr fontAlgn="base"/>
                      <a:r>
                        <a:rPr lang="en-US" sz="700" b="1" dirty="0">
                          <a:solidFill>
                            <a:schemeClr val="tx1">
                              <a:lumMod val="85000"/>
                              <a:lumOff val="15000"/>
                            </a:schemeClr>
                          </a:solidFill>
                          <a:effectLst/>
                          <a:latin typeface="inherit"/>
                        </a:rPr>
                        <a:t>Washington</a:t>
                      </a:r>
                      <a:endParaRPr lang="en-US" sz="700" dirty="0">
                        <a:solidFill>
                          <a:schemeClr val="tx1">
                            <a:lumMod val="85000"/>
                            <a:lumOff val="15000"/>
                          </a:schemeClr>
                        </a:solidFill>
                        <a:effectLst/>
                        <a:latin typeface="inherit"/>
                      </a:endParaRPr>
                    </a:p>
                    <a:p>
                      <a:pPr fontAlgn="base"/>
                      <a:r>
                        <a:rPr lang="en-US" sz="700" dirty="0">
                          <a:solidFill>
                            <a:schemeClr val="tx1">
                              <a:lumMod val="85000"/>
                              <a:lumOff val="15000"/>
                            </a:schemeClr>
                          </a:solidFill>
                          <a:effectLst/>
                          <a:latin typeface="inherit"/>
                        </a:rPr>
                        <a:t> </a:t>
                      </a:r>
                    </a:p>
                    <a:p>
                      <a:pPr fontAlgn="base"/>
                      <a:r>
                        <a:rPr lang="en-US" sz="700" u="none" strike="noStrike" dirty="0">
                          <a:solidFill>
                            <a:schemeClr val="tx1">
                              <a:lumMod val="85000"/>
                              <a:lumOff val="15000"/>
                            </a:schemeClr>
                          </a:solidFill>
                          <a:effectLst/>
                          <a:latin typeface="inherit"/>
                          <a:hlinkClick r:id="rId12"/>
                        </a:rPr>
                        <a:t>WA S.B. 5287</a:t>
                      </a:r>
                      <a:r>
                        <a:rPr lang="en-US" sz="700" dirty="0">
                          <a:solidFill>
                            <a:schemeClr val="tx1">
                              <a:lumMod val="85000"/>
                              <a:lumOff val="15000"/>
                            </a:schemeClr>
                          </a:solidFill>
                          <a:effectLst/>
                          <a:latin typeface="inherit"/>
                        </a:rPr>
                        <a:t> (to be added to Wash. Rev. Code § 44.05)</a:t>
                      </a:r>
                    </a:p>
                  </a:txBody>
                  <a:tcPr marL="55885" marR="33531" marT="33531" marB="33531">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2019</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2020</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Both</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fontAlgn="base"/>
                      <a:r>
                        <a:rPr lang="en-US" sz="700" b="1" dirty="0">
                          <a:solidFill>
                            <a:schemeClr val="tx1">
                              <a:lumMod val="85000"/>
                              <a:lumOff val="15000"/>
                            </a:schemeClr>
                          </a:solidFill>
                          <a:effectLst/>
                          <a:latin typeface="inherit"/>
                        </a:rPr>
                        <a:t>If in-state resident prior to incarceration:</a:t>
                      </a:r>
                      <a:r>
                        <a:rPr lang="en-US" sz="700" dirty="0">
                          <a:solidFill>
                            <a:schemeClr val="tx1">
                              <a:lumMod val="85000"/>
                              <a:lumOff val="15000"/>
                            </a:schemeClr>
                          </a:solidFill>
                          <a:effectLst/>
                          <a:latin typeface="inherit"/>
                        </a:rPr>
                        <a:t> counted in last known residence’s district population</a:t>
                      </a:r>
                    </a:p>
                    <a:p>
                      <a:pPr fontAlgn="base"/>
                      <a:r>
                        <a:rPr lang="en-US" sz="700" b="1" dirty="0">
                          <a:solidFill>
                            <a:schemeClr val="tx1">
                              <a:lumMod val="85000"/>
                              <a:lumOff val="15000"/>
                            </a:schemeClr>
                          </a:solidFill>
                          <a:effectLst/>
                          <a:latin typeface="inherit"/>
                        </a:rPr>
                        <a:t>If out-of-state resident prior to incarceration, or unknown:</a:t>
                      </a:r>
                      <a:r>
                        <a:rPr lang="en-US" sz="700" dirty="0">
                          <a:solidFill>
                            <a:schemeClr val="tx1">
                              <a:lumMod val="85000"/>
                              <a:lumOff val="15000"/>
                            </a:schemeClr>
                          </a:solidFill>
                          <a:effectLst/>
                          <a:latin typeface="inherit"/>
                        </a:rPr>
                        <a:t> excluded from all district populations</a:t>
                      </a:r>
                    </a:p>
                    <a:p>
                      <a:pPr fontAlgn="base"/>
                      <a:r>
                        <a:rPr lang="en-US" sz="700" dirty="0">
                          <a:solidFill>
                            <a:schemeClr val="tx1">
                              <a:lumMod val="85000"/>
                              <a:lumOff val="15000"/>
                            </a:schemeClr>
                          </a:solidFill>
                          <a:effectLst/>
                          <a:latin typeface="inherit"/>
                        </a:rPr>
                        <a:t> </a:t>
                      </a:r>
                    </a:p>
                    <a:p>
                      <a:pPr fontAlgn="base"/>
                      <a:r>
                        <a:rPr lang="en-US" sz="700" dirty="0">
                          <a:solidFill>
                            <a:schemeClr val="tx1">
                              <a:lumMod val="85000"/>
                              <a:lumOff val="15000"/>
                            </a:schemeClr>
                          </a:solidFill>
                          <a:effectLst/>
                          <a:latin typeface="inherit"/>
                        </a:rPr>
                        <a:t>** Also applies to incarcerated juveniles and involuntarily committed behavioral health patients **</a:t>
                      </a:r>
                    </a:p>
                  </a:txBody>
                  <a:tcPr marL="55885" marR="33531" marT="33531" marB="335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fontAlgn="t"/>
                      <a:r>
                        <a:rPr lang="en-US" sz="700" dirty="0">
                          <a:solidFill>
                            <a:schemeClr val="tx1">
                              <a:lumMod val="85000"/>
                              <a:lumOff val="15000"/>
                            </a:schemeClr>
                          </a:solidFill>
                          <a:effectLst/>
                        </a:rPr>
                        <a:t>N</a:t>
                      </a:r>
                    </a:p>
                  </a:txBody>
                  <a:tcPr marL="55885" marR="33531" marT="33531" marB="33531">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3115247032"/>
                  </a:ext>
                </a:extLst>
              </a:tr>
            </a:tbl>
          </a:graphicData>
        </a:graphic>
      </p:graphicFrame>
    </p:spTree>
    <p:extLst>
      <p:ext uri="{BB962C8B-B14F-4D97-AF65-F5344CB8AC3E}">
        <p14:creationId xmlns:p14="http://schemas.microsoft.com/office/powerpoint/2010/main" val="1843594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14202C5-7B65-4D27-B0D4-A43B0CE1347C}"/>
              </a:ext>
            </a:extLst>
          </p:cNvPr>
          <p:cNvSpPr txBox="1"/>
          <p:nvPr/>
        </p:nvSpPr>
        <p:spPr>
          <a:xfrm>
            <a:off x="1024128" y="965199"/>
            <a:ext cx="6766078" cy="4927601"/>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400" kern="1200" dirty="0">
                <a:solidFill>
                  <a:schemeClr val="tx1">
                    <a:lumMod val="85000"/>
                    <a:lumOff val="15000"/>
                  </a:schemeClr>
                </a:solidFill>
                <a:latin typeface="+mj-lt"/>
                <a:ea typeface="+mj-ea"/>
                <a:cs typeface="+mj-cs"/>
              </a:rPr>
              <a:t>RESOURCES</a:t>
            </a:r>
          </a:p>
        </p:txBody>
      </p:sp>
      <p:cxnSp>
        <p:nvCxnSpPr>
          <p:cNvPr id="9" name="Straight Connector 8">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50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6BCD-1A47-40A6-ACEB-0EB2872479B5}"/>
              </a:ext>
            </a:extLst>
          </p:cNvPr>
          <p:cNvSpPr>
            <a:spLocks noGrp="1"/>
          </p:cNvSpPr>
          <p:nvPr>
            <p:ph type="title"/>
          </p:nvPr>
        </p:nvSpPr>
        <p:spPr/>
        <p:txBody>
          <a:bodyPr/>
          <a:lstStyle/>
          <a:p>
            <a:pPr algn="ctr"/>
            <a:r>
              <a:rPr lang="en-US" dirty="0"/>
              <a:t>Hard-to-Count Mapping Application</a:t>
            </a:r>
          </a:p>
        </p:txBody>
      </p:sp>
      <p:sp>
        <p:nvSpPr>
          <p:cNvPr id="3" name="Rectangle 2">
            <a:extLst>
              <a:ext uri="{FF2B5EF4-FFF2-40B4-BE49-F238E27FC236}">
                <a16:creationId xmlns:a16="http://schemas.microsoft.com/office/drawing/2014/main" id="{7078508A-DD2A-49D4-85D0-BD408963EC77}"/>
              </a:ext>
            </a:extLst>
          </p:cNvPr>
          <p:cNvSpPr/>
          <p:nvPr/>
        </p:nvSpPr>
        <p:spPr>
          <a:xfrm>
            <a:off x="3195962" y="1331651"/>
            <a:ext cx="527026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2020 Hard-to-Count Mapping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http://www.censushardtocountmaps2020.us/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Mapping Application Tutoria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https://mailchi.mp/da4ad37868ba/census2020-htc-map-updates-feb-2020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B0290FC-3DF5-4AAC-9E77-25570BEEF4EB}"/>
              </a:ext>
            </a:extLst>
          </p:cNvPr>
          <p:cNvSpPr/>
          <p:nvPr/>
        </p:nvSpPr>
        <p:spPr>
          <a:xfrm>
            <a:off x="1731146" y="3429000"/>
            <a:ext cx="8593584"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Example #1 – Finding areas with very high risk of undercount of young children in a state In this example, someone is trying to find the areas in the state of Georgia with the highest undercount risk for young children. Using the CUNY map, one can produce a map of Georgia with the very high risk of Undercount tracts in large counties highlighted. There are two different ways one can do this with the CUNY mapping application. First, using the “+” and “-“ buttons on the CUNY mapping application, focus in on the geography area you are interested in and center the arrow over the county you are interested in. The tracts in the county will show which census tracts are at very high risk of undercount, which are at high risk of undercount, and which are a low risk of undercount. Also on the CUNY mapping application (https://www.censushardtocountmaps2020.us/) in the upper left-hand corner there is a box for “ST./CO”. Click on that box, hover the arrow over the state of Georgia and click the “Zoom in” button in the upper lefthand corner of the screen. Using the “Share Map” button” in the upper lefthand corner of the page, one can then download the URL that will take people to this map of Georgia. </a:t>
            </a:r>
          </a:p>
        </p:txBody>
      </p:sp>
    </p:spTree>
    <p:extLst>
      <p:ext uri="{BB962C8B-B14F-4D97-AF65-F5344CB8AC3E}">
        <p14:creationId xmlns:p14="http://schemas.microsoft.com/office/powerpoint/2010/main" val="232278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DE95DE-4C26-466E-ADF7-820D754FAAE4}"/>
              </a:ext>
            </a:extLst>
          </p:cNvPr>
          <p:cNvSpPr/>
          <p:nvPr/>
        </p:nvSpPr>
        <p:spPr>
          <a:xfrm>
            <a:off x="4909425" y="3244334"/>
            <a:ext cx="2373150" cy="646331"/>
          </a:xfrm>
          <a:prstGeom prst="rect">
            <a:avLst/>
          </a:prstGeom>
        </p:spPr>
        <p:txBody>
          <a:bodyPr wrap="none">
            <a:spAutoFit/>
          </a:bodyPr>
          <a:lstStyle/>
          <a:p>
            <a:r>
              <a:rPr lang="en-US" dirty="0">
                <a:hlinkClick r:id="rId2"/>
              </a:rPr>
              <a:t>https://bit.ly/2WUTeAy</a:t>
            </a:r>
            <a:endParaRPr lang="en-US" dirty="0"/>
          </a:p>
          <a:p>
            <a:endParaRPr lang="en-US" dirty="0"/>
          </a:p>
        </p:txBody>
      </p:sp>
    </p:spTree>
    <p:extLst>
      <p:ext uri="{BB962C8B-B14F-4D97-AF65-F5344CB8AC3E}">
        <p14:creationId xmlns:p14="http://schemas.microsoft.com/office/powerpoint/2010/main" val="1301006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2D77407-CE5B-4C78-8BB7-08B081959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514350"/>
            <a:ext cx="7543800" cy="5829300"/>
          </a:xfrm>
          <a:prstGeom prst="rect">
            <a:avLst/>
          </a:prstGeom>
        </p:spPr>
      </p:pic>
    </p:spTree>
    <p:extLst>
      <p:ext uri="{BB962C8B-B14F-4D97-AF65-F5344CB8AC3E}">
        <p14:creationId xmlns:p14="http://schemas.microsoft.com/office/powerpoint/2010/main" val="3240796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340AA0-E95F-42B4-BB2B-346D9B92C6DB}"/>
              </a:ext>
            </a:extLst>
          </p:cNvPr>
          <p:cNvSpPr/>
          <p:nvPr/>
        </p:nvSpPr>
        <p:spPr>
          <a:xfrm>
            <a:off x="870409" y="2945580"/>
            <a:ext cx="1392025" cy="646331"/>
          </a:xfrm>
          <a:prstGeom prst="rect">
            <a:avLst/>
          </a:prstGeom>
        </p:spPr>
        <p:txBody>
          <a:bodyPr wrap="square">
            <a:spAutoFit/>
          </a:bodyPr>
          <a:lstStyle/>
          <a:p>
            <a:r>
              <a:rPr lang="en-US" dirty="0">
                <a:solidFill>
                  <a:srgbClr val="222222"/>
                </a:solidFill>
                <a:latin typeface="Arial" panose="020B0604020202020204" pitchFamily="34" charset="0"/>
              </a:rPr>
              <a:t> </a:t>
            </a:r>
          </a:p>
          <a:p>
            <a:r>
              <a:rPr lang="en-US" dirty="0">
                <a:solidFill>
                  <a:srgbClr val="222222"/>
                </a:solidFill>
                <a:latin typeface="Arial" panose="020B0604020202020204" pitchFamily="34" charset="0"/>
              </a:rPr>
              <a:t>RSVP </a:t>
            </a:r>
            <a:r>
              <a:rPr lang="en-US" dirty="0">
                <a:solidFill>
                  <a:srgbClr val="1155CC"/>
                </a:solidFill>
                <a:latin typeface="Arial" panose="020B0604020202020204" pitchFamily="34" charset="0"/>
                <a:hlinkClick r:id="rId2"/>
              </a:rPr>
              <a:t>here</a:t>
            </a:r>
            <a:r>
              <a:rPr lang="en-US" dirty="0">
                <a:solidFill>
                  <a:srgbClr val="222222"/>
                </a:solidFill>
                <a:latin typeface="Arial" panose="020B0604020202020204" pitchFamily="34" charset="0"/>
              </a:rPr>
              <a:t>.</a:t>
            </a:r>
            <a:endParaRPr lang="en-US" b="0" i="0" dirty="0">
              <a:solidFill>
                <a:srgbClr val="222222"/>
              </a:solidFill>
              <a:effectLst/>
              <a:latin typeface="Arial" panose="020B0604020202020204"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3BD7965D-ED18-42EA-AC73-F0BD37692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6098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26151-2D8E-4434-AEF7-BE5027577855}"/>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120477" y="1560107"/>
            <a:ext cx="9951041" cy="3731640"/>
          </a:xfrm>
          <a:prstGeom prst="rect">
            <a:avLst/>
          </a:prstGeom>
          <a:noFill/>
        </p:spPr>
      </p:pic>
      <p:sp>
        <p:nvSpPr>
          <p:cNvPr id="2" name="Slide Number Placeholder 1">
            <a:extLst>
              <a:ext uri="{FF2B5EF4-FFF2-40B4-BE49-F238E27FC236}">
                <a16:creationId xmlns:a16="http://schemas.microsoft.com/office/drawing/2014/main" id="{19E9BDAF-8822-447A-8D2D-5509106661CC}"/>
              </a:ext>
            </a:extLst>
          </p:cNvPr>
          <p:cNvSpPr>
            <a:spLocks noGrp="1"/>
          </p:cNvSpPr>
          <p:nvPr>
            <p:ph type="sldNum" sz="quarter" idx="12"/>
          </p:nvPr>
        </p:nvSpPr>
        <p:spPr>
          <a:xfrm>
            <a:off x="8610600" y="6356350"/>
            <a:ext cx="2743200" cy="365125"/>
          </a:xfrm>
        </p:spPr>
        <p:txBody>
          <a:bodyPr>
            <a:normAutofit/>
          </a:bodyPr>
          <a:lstStyle/>
          <a:p>
            <a:pPr>
              <a:spcAft>
                <a:spcPts val="600"/>
              </a:spcAft>
            </a:pPr>
            <a:fld id="{3BC34D97-8CE2-4558-82E0-3ABB9A1EE6AD}" type="slidenum">
              <a:rPr lang="en-US">
                <a:solidFill>
                  <a:srgbClr val="FFFFFF"/>
                </a:solidFill>
              </a:rPr>
              <a:pPr>
                <a:spcAft>
                  <a:spcPts val="600"/>
                </a:spcAft>
              </a:pPr>
              <a:t>4</a:t>
            </a:fld>
            <a:endParaRPr lang="en-US" dirty="0">
              <a:solidFill>
                <a:srgbClr val="FFFFFF"/>
              </a:solidFill>
            </a:endParaRPr>
          </a:p>
        </p:txBody>
      </p:sp>
      <p:sp>
        <p:nvSpPr>
          <p:cNvPr id="4" name="Rectangle 3">
            <a:extLst>
              <a:ext uri="{FF2B5EF4-FFF2-40B4-BE49-F238E27FC236}">
                <a16:creationId xmlns:a16="http://schemas.microsoft.com/office/drawing/2014/main" id="{23B3822F-AFE5-479E-A454-CAC2645D7722}"/>
              </a:ext>
            </a:extLst>
          </p:cNvPr>
          <p:cNvSpPr/>
          <p:nvPr/>
        </p:nvSpPr>
        <p:spPr>
          <a:xfrm>
            <a:off x="1120477" y="5556574"/>
            <a:ext cx="9951041" cy="373164"/>
          </a:xfrm>
          <a:prstGeom prst="rect">
            <a:avLst/>
          </a:prstGeom>
          <a:solidFill>
            <a:srgbClr val="000000">
              <a:alpha val="50000"/>
            </a:srgbClr>
          </a:solidFill>
          <a:ln>
            <a:noFill/>
          </a:ln>
        </p:spPr>
        <p:txBody>
          <a:bodyPr wrap="square">
            <a:normAutofit/>
          </a:bodyPr>
          <a:lstStyle/>
          <a:p>
            <a:pPr algn="ctr">
              <a:lnSpc>
                <a:spcPct val="107000"/>
              </a:lnSpc>
              <a:spcAft>
                <a:spcPts val="800"/>
              </a:spcAft>
            </a:pPr>
            <a:r>
              <a:rPr lang="en-US" sz="1400" i="1" dirty="0">
                <a:solidFill>
                  <a:srgbClr val="FFFFFF"/>
                </a:solidFill>
              </a:rPr>
              <a:t>Of this rate, African-American men have been historically undercounted in greater numbers than men of other racial or ethnic groups</a:t>
            </a:r>
            <a:endParaRPr lang="en-US" sz="1400" dirty="0">
              <a:solidFill>
                <a:srgbClr val="FFFFFF"/>
              </a:solidFill>
            </a:endParaRPr>
          </a:p>
        </p:txBody>
      </p:sp>
    </p:spTree>
    <p:extLst>
      <p:ext uri="{BB962C8B-B14F-4D97-AF65-F5344CB8AC3E}">
        <p14:creationId xmlns:p14="http://schemas.microsoft.com/office/powerpoint/2010/main" val="3602933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654C0-79C9-4C5F-875D-B751275A2B94}"/>
              </a:ext>
            </a:extLst>
          </p:cNvPr>
          <p:cNvSpPr>
            <a:spLocks noGrp="1"/>
          </p:cNvSpPr>
          <p:nvPr>
            <p:ph type="title"/>
          </p:nvPr>
        </p:nvSpPr>
        <p:spPr>
          <a:xfrm>
            <a:off x="833120" y="1122363"/>
            <a:ext cx="3200400" cy="2387600"/>
          </a:xfrm>
        </p:spPr>
        <p:txBody>
          <a:bodyPr vert="horz" lIns="91440" tIns="45720" rIns="91440" bIns="45720" rtlCol="0" anchor="b">
            <a:normAutofit/>
          </a:bodyPr>
          <a:lstStyle/>
          <a:p>
            <a:r>
              <a:rPr lang="en-US" sz="4800" kern="1200" dirty="0">
                <a:solidFill>
                  <a:schemeClr val="tx1"/>
                </a:solidFill>
                <a:latin typeface="+mj-lt"/>
                <a:ea typeface="+mj-ea"/>
                <a:cs typeface="+mj-cs"/>
              </a:rPr>
              <a:t>Special thanks to</a:t>
            </a:r>
          </a:p>
        </p:txBody>
      </p:sp>
      <p:pic>
        <p:nvPicPr>
          <p:cNvPr id="5126" name="Picture 6" descr="One Voice">
            <a:extLst>
              <a:ext uri="{FF2B5EF4-FFF2-40B4-BE49-F238E27FC236}">
                <a16:creationId xmlns:a16="http://schemas.microsoft.com/office/drawing/2014/main" id="{8F31BD7F-E5AA-40F3-AFB7-993B0A90EF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7639" y="411810"/>
            <a:ext cx="2380797" cy="15909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icture">
            <a:extLst>
              <a:ext uri="{FF2B5EF4-FFF2-40B4-BE49-F238E27FC236}">
                <a16:creationId xmlns:a16="http://schemas.microsoft.com/office/drawing/2014/main" id="{955A5783-4439-4078-AFBE-D4D3A787BF7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82559" y="2921465"/>
            <a:ext cx="2826882" cy="19337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4CB7037-A7E2-4278-8063-1AB876F00E28}"/>
              </a:ext>
            </a:extLst>
          </p:cNvPr>
          <p:cNvPicPr>
            <a:picLocks noChangeAspect="1"/>
          </p:cNvPicPr>
          <p:nvPr/>
        </p:nvPicPr>
        <p:blipFill>
          <a:blip r:embed="rId5"/>
          <a:stretch>
            <a:fillRect/>
          </a:stretch>
        </p:blipFill>
        <p:spPr>
          <a:xfrm>
            <a:off x="8906522" y="4393748"/>
            <a:ext cx="2826882" cy="1102484"/>
          </a:xfrm>
          <a:prstGeom prst="rect">
            <a:avLst/>
          </a:prstGeom>
        </p:spPr>
      </p:pic>
      <p:pic>
        <p:nvPicPr>
          <p:cNvPr id="4" name="Picture 2" descr="Graduate Center, CUNY logo">
            <a:extLst>
              <a:ext uri="{FF2B5EF4-FFF2-40B4-BE49-F238E27FC236}">
                <a16:creationId xmlns:a16="http://schemas.microsoft.com/office/drawing/2014/main" id="{3722CA8E-2852-4F3D-A258-4E21AE1767D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32246" y="5035702"/>
            <a:ext cx="875690" cy="15453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A2047B1-7DDD-4AE7-8183-31691AFFD6C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03754" y="1296053"/>
            <a:ext cx="3996972" cy="1413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CA7824A-7353-4666-A3E1-7A2CBE81BABF}"/>
              </a:ext>
            </a:extLst>
          </p:cNvPr>
          <p:cNvSpPr/>
          <p:nvPr/>
        </p:nvSpPr>
        <p:spPr>
          <a:xfrm>
            <a:off x="6531591" y="6111942"/>
            <a:ext cx="3110275" cy="369332"/>
          </a:xfrm>
          <a:prstGeom prst="rect">
            <a:avLst/>
          </a:prstGeom>
        </p:spPr>
        <p:txBody>
          <a:bodyPr wrap="none">
            <a:spAutoFit/>
          </a:bodyPr>
          <a:lstStyle/>
          <a:p>
            <a:pPr>
              <a:spcAft>
                <a:spcPts val="600"/>
              </a:spcAft>
            </a:pPr>
            <a:r>
              <a:rPr lang="en-US" cap="all" dirty="0">
                <a:solidFill>
                  <a:srgbClr val="444444"/>
                </a:solidFill>
                <a:latin typeface="UrbanoBoldCondensed"/>
              </a:rPr>
              <a:t>CENTER FOR URBAN RESEARCH</a:t>
            </a:r>
            <a:endParaRPr lang="en-US" b="0" i="0" cap="all" dirty="0">
              <a:solidFill>
                <a:srgbClr val="444444"/>
              </a:solidFill>
              <a:effectLst/>
              <a:latin typeface="UrbanoBoldCondensed"/>
            </a:endParaRPr>
          </a:p>
        </p:txBody>
      </p:sp>
    </p:spTree>
    <p:extLst>
      <p:ext uri="{BB962C8B-B14F-4D97-AF65-F5344CB8AC3E}">
        <p14:creationId xmlns:p14="http://schemas.microsoft.com/office/powerpoint/2010/main" val="831490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8DCB0-CE9F-4CA1-8C72-CB3954549933}"/>
              </a:ext>
            </a:extLst>
          </p:cNvPr>
          <p:cNvPicPr>
            <a:picLocks noChangeAspect="1"/>
          </p:cNvPicPr>
          <p:nvPr/>
        </p:nvPicPr>
        <p:blipFill>
          <a:blip r:embed="rId2"/>
          <a:stretch>
            <a:fillRect/>
          </a:stretch>
        </p:blipFill>
        <p:spPr>
          <a:xfrm>
            <a:off x="818984" y="643467"/>
            <a:ext cx="9660835" cy="5571066"/>
          </a:xfrm>
          <a:prstGeom prst="rect">
            <a:avLst/>
          </a:prstGeom>
        </p:spPr>
      </p:pic>
      <p:sp>
        <p:nvSpPr>
          <p:cNvPr id="3" name="TextBox 2">
            <a:extLst>
              <a:ext uri="{FF2B5EF4-FFF2-40B4-BE49-F238E27FC236}">
                <a16:creationId xmlns:a16="http://schemas.microsoft.com/office/drawing/2014/main" id="{59ACDA3D-AE13-4D2B-8A1D-4C09511DE0DA}"/>
              </a:ext>
            </a:extLst>
          </p:cNvPr>
          <p:cNvSpPr txBox="1"/>
          <p:nvPr/>
        </p:nvSpPr>
        <p:spPr>
          <a:xfrm>
            <a:off x="1113182" y="5891917"/>
            <a:ext cx="33706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Net undercounts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as a negative numbers</a:t>
            </a:r>
          </a:p>
        </p:txBody>
      </p:sp>
      <p:sp>
        <p:nvSpPr>
          <p:cNvPr id="4" name="Slide Number Placeholder 3">
            <a:extLst>
              <a:ext uri="{FF2B5EF4-FFF2-40B4-BE49-F238E27FC236}">
                <a16:creationId xmlns:a16="http://schemas.microsoft.com/office/drawing/2014/main" id="{D9B2B200-76FC-4241-A40B-E41A9E55B5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34D97-8CE2-4558-82E0-3ABB9A1EE6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8139EB-5B85-41F9-833E-709AB8DB6C84}"/>
              </a:ext>
            </a:extLst>
          </p:cNvPr>
          <p:cNvSpPr txBox="1"/>
          <p:nvPr/>
        </p:nvSpPr>
        <p:spPr>
          <a:xfrm>
            <a:off x="10622604" y="5554494"/>
            <a:ext cx="1092384" cy="646331"/>
          </a:xfrm>
          <a:prstGeom prst="rect">
            <a:avLst/>
          </a:prstGeom>
          <a:noFill/>
        </p:spPr>
        <p:txBody>
          <a:bodyPr wrap="square" rtlCol="0">
            <a:spAutoFit/>
          </a:bodyPr>
          <a:lstStyle/>
          <a:p>
            <a:r>
              <a:rPr lang="en-US" sz="1200" dirty="0"/>
              <a:t>Dr. William O’Hare – Count All Kids</a:t>
            </a:r>
          </a:p>
        </p:txBody>
      </p:sp>
    </p:spTree>
    <p:extLst>
      <p:ext uri="{BB962C8B-B14F-4D97-AF65-F5344CB8AC3E}">
        <p14:creationId xmlns:p14="http://schemas.microsoft.com/office/powerpoint/2010/main" val="207830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picture containing person, man, table, sitting&#10;&#10;Description automatically generated">
            <a:extLst>
              <a:ext uri="{FF2B5EF4-FFF2-40B4-BE49-F238E27FC236}">
                <a16:creationId xmlns:a16="http://schemas.microsoft.com/office/drawing/2014/main" id="{C0F62FA5-31CB-4865-8203-EEE064D752C3}"/>
              </a:ext>
            </a:extLst>
          </p:cNvPr>
          <p:cNvPicPr>
            <a:picLocks noChangeAspect="1"/>
          </p:cNvPicPr>
          <p:nvPr/>
        </p:nvPicPr>
        <p:blipFill rotWithShape="1">
          <a:blip r:embed="rId2">
            <a:extLst>
              <a:ext uri="{28A0092B-C50C-407E-A947-70E740481C1C}">
                <a14:useLocalDpi xmlns:a14="http://schemas.microsoft.com/office/drawing/2010/main" val="0"/>
              </a:ext>
            </a:extLst>
          </a:blip>
          <a:srcRect l="6885" r="6758" b="-2"/>
          <a:stretch/>
        </p:blipFill>
        <p:spPr>
          <a:xfrm>
            <a:off x="633999" y="646482"/>
            <a:ext cx="3684191" cy="5546209"/>
          </a:xfrm>
          <a:prstGeom prst="rect">
            <a:avLst/>
          </a:prstGeom>
        </p:spPr>
      </p:pic>
      <p:sp>
        <p:nvSpPr>
          <p:cNvPr id="50" name="Rectangle 49">
            <a:extLst>
              <a:ext uri="{FF2B5EF4-FFF2-40B4-BE49-F238E27FC236}">
                <a16:creationId xmlns:a16="http://schemas.microsoft.com/office/drawing/2014/main" id="{732BBDD8-8D49-4D88-8935-FBC3DCA33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314" y="2"/>
            <a:ext cx="7556686" cy="6857998"/>
          </a:xfrm>
          <a:prstGeom prst="rect">
            <a:avLst/>
          </a:prstGeom>
          <a:solidFill>
            <a:schemeClr val="tx1">
              <a:lumMod val="50000"/>
              <a:lumOff val="5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Calibri" panose="020F0502020204030204"/>
            </a:endParaRPr>
          </a:p>
        </p:txBody>
      </p:sp>
      <p:sp>
        <p:nvSpPr>
          <p:cNvPr id="2" name="TextBox 1">
            <a:extLst>
              <a:ext uri="{FF2B5EF4-FFF2-40B4-BE49-F238E27FC236}">
                <a16:creationId xmlns:a16="http://schemas.microsoft.com/office/drawing/2014/main" id="{BB883DFC-E3C7-437C-95C2-38B88B88F01E}"/>
              </a:ext>
            </a:extLst>
          </p:cNvPr>
          <p:cNvSpPr txBox="1"/>
          <p:nvPr/>
        </p:nvSpPr>
        <p:spPr>
          <a:xfrm>
            <a:off x="5278781" y="620720"/>
            <a:ext cx="6157545" cy="552351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b="1" kern="1200" dirty="0">
                <a:solidFill>
                  <a:schemeClr val="tx1"/>
                </a:solidFill>
                <a:latin typeface="+mj-lt"/>
                <a:ea typeface="+mj-ea"/>
                <a:cs typeface="+mj-cs"/>
              </a:rPr>
              <a:t>3,734,229 persons (Black Alone or in combination) were missed in the 2010 Census</a:t>
            </a:r>
          </a:p>
        </p:txBody>
      </p:sp>
    </p:spTree>
    <p:extLst>
      <p:ext uri="{BB962C8B-B14F-4D97-AF65-F5344CB8AC3E}">
        <p14:creationId xmlns:p14="http://schemas.microsoft.com/office/powerpoint/2010/main" val="103327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BD78E-97BA-45F7-8E33-45F4B2E34C3E}"/>
              </a:ext>
            </a:extLst>
          </p:cNvPr>
          <p:cNvSpPr/>
          <p:nvPr/>
        </p:nvSpPr>
        <p:spPr>
          <a:xfrm>
            <a:off x="3154289" y="960279"/>
            <a:ext cx="6096000" cy="4678204"/>
          </a:xfrm>
          <a:prstGeom prst="rect">
            <a:avLst/>
          </a:prstGeom>
        </p:spPr>
        <p:txBody>
          <a:bodyPr>
            <a:spAutoFit/>
          </a:bodyPr>
          <a:lstStyle/>
          <a:p>
            <a:r>
              <a:rPr lang="en-US" sz="2000" dirty="0">
                <a:solidFill>
                  <a:srgbClr val="000000"/>
                </a:solidFill>
                <a:latin typeface="Palatino"/>
              </a:rPr>
              <a:t>M</a:t>
            </a:r>
            <a:r>
              <a:rPr lang="en-US" sz="2000" b="0" i="0" dirty="0">
                <a:solidFill>
                  <a:srgbClr val="000000"/>
                </a:solidFill>
                <a:effectLst/>
                <a:latin typeface="Palatino"/>
              </a:rPr>
              <a:t>ore than </a:t>
            </a:r>
            <a:r>
              <a:rPr lang="en-US" sz="2000" b="1" i="0" dirty="0">
                <a:solidFill>
                  <a:srgbClr val="000000"/>
                </a:solidFill>
                <a:effectLst/>
                <a:latin typeface="Palatino"/>
              </a:rPr>
              <a:t>600,000 are released from prisons into communities every year</a:t>
            </a:r>
            <a:r>
              <a:rPr lang="en-US" sz="2000" b="0" i="0" dirty="0">
                <a:solidFill>
                  <a:srgbClr val="000000"/>
                </a:solidFill>
                <a:effectLst/>
                <a:latin typeface="Palatino"/>
              </a:rPr>
              <a:t>, more than double the rate of the 1990s. </a:t>
            </a:r>
            <a:r>
              <a:rPr lang="en-US" sz="2000" dirty="0">
                <a:solidFill>
                  <a:srgbClr val="000000"/>
                </a:solidFill>
                <a:latin typeface="Palatino"/>
              </a:rPr>
              <a:t>T</a:t>
            </a:r>
            <a:r>
              <a:rPr lang="en-US" sz="2000" b="0" i="0" dirty="0">
                <a:solidFill>
                  <a:srgbClr val="000000"/>
                </a:solidFill>
                <a:effectLst/>
                <a:latin typeface="Palatino"/>
              </a:rPr>
              <a:t>hose </a:t>
            </a:r>
            <a:r>
              <a:rPr lang="en-US" sz="2000" b="1" i="0" dirty="0">
                <a:solidFill>
                  <a:srgbClr val="000000"/>
                </a:solidFill>
                <a:effectLst/>
                <a:latin typeface="Palatino"/>
              </a:rPr>
              <a:t>who are released from prison tend to have very limited choices when it comes to where to live; most head to disadvantaged and socially marginalized neighborhoods</a:t>
            </a:r>
            <a:r>
              <a:rPr lang="en-US" sz="2000" b="0" i="0" dirty="0">
                <a:solidFill>
                  <a:srgbClr val="000000"/>
                </a:solidFill>
                <a:effectLst/>
                <a:latin typeface="Palatino"/>
              </a:rPr>
              <a:t>. Black and Hispanic respondents were much more likely to move to severely disadvantaged neighborhoods than whites. And many prisoners [sic] form no real neighborhood attachments at all to these neighborhoods, which contributes to their further social isolation. </a:t>
            </a:r>
            <a:r>
              <a:rPr lang="en-US" sz="2000" i="0" dirty="0">
                <a:solidFill>
                  <a:srgbClr val="000000"/>
                </a:solidFill>
                <a:effectLst/>
                <a:latin typeface="Palatino"/>
              </a:rPr>
              <a:t>– “</a:t>
            </a:r>
            <a:r>
              <a:rPr lang="en-US" sz="2000" dirty="0"/>
              <a:t>Released Prisoners Struggle to Establish Neighborhood Connections,” Richard Florida</a:t>
            </a:r>
            <a:r>
              <a:rPr lang="en-US" sz="2000" cap="all" dirty="0"/>
              <a:t>  August 23, 2018</a:t>
            </a:r>
          </a:p>
          <a:p>
            <a:endParaRPr lang="en-US" dirty="0"/>
          </a:p>
        </p:txBody>
      </p:sp>
    </p:spTree>
    <p:extLst>
      <p:ext uri="{BB962C8B-B14F-4D97-AF65-F5344CB8AC3E}">
        <p14:creationId xmlns:p14="http://schemas.microsoft.com/office/powerpoint/2010/main" val="55205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A49068F-17C7-4259-B4C4-C7328D3FC69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56859" y="656474"/>
            <a:ext cx="2648371" cy="3300150"/>
          </a:xfrm>
          <a:prstGeom prst="rect">
            <a:avLst/>
          </a:prstGeom>
        </p:spPr>
      </p:pic>
      <p:sp>
        <p:nvSpPr>
          <p:cNvPr id="24" name="Rectangle 23">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D7E713A-5598-4601-87B3-162A5740EB69}"/>
              </a:ext>
            </a:extLst>
          </p:cNvPr>
          <p:cNvSpPr txBox="1"/>
          <p:nvPr/>
        </p:nvSpPr>
        <p:spPr>
          <a:xfrm>
            <a:off x="526073" y="4756638"/>
            <a:ext cx="11139854" cy="144488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solidFill>
                  <a:srgbClr val="FFFFFF"/>
                </a:solidFill>
                <a:latin typeface="+mj-lt"/>
                <a:ea typeface="+mj-ea"/>
                <a:cs typeface="+mj-cs"/>
              </a:rPr>
              <a:t>EDUCATION     HOUSING     HEALTH    EMPLOYMENT</a:t>
            </a:r>
          </a:p>
          <a:p>
            <a:pPr algn="ctr">
              <a:lnSpc>
                <a:spcPct val="90000"/>
              </a:lnSpc>
              <a:spcBef>
                <a:spcPct val="0"/>
              </a:spcBef>
              <a:spcAft>
                <a:spcPts val="600"/>
              </a:spcAft>
            </a:pPr>
            <a:endParaRPr lang="en-US" sz="1400" b="1" dirty="0">
              <a:solidFill>
                <a:srgbClr val="FFFFFF"/>
              </a:solidFill>
              <a:latin typeface="+mj-lt"/>
              <a:ea typeface="+mj-ea"/>
              <a:cs typeface="+mj-cs"/>
            </a:endParaRPr>
          </a:p>
          <a:p>
            <a:pPr algn="ctr">
              <a:lnSpc>
                <a:spcPct val="90000"/>
              </a:lnSpc>
              <a:spcBef>
                <a:spcPct val="0"/>
              </a:spcBef>
              <a:spcAft>
                <a:spcPts val="600"/>
              </a:spcAft>
            </a:pPr>
            <a:endParaRPr lang="en-US" sz="1400" b="1" dirty="0">
              <a:solidFill>
                <a:srgbClr val="FFFFFF"/>
              </a:solidFill>
              <a:latin typeface="+mj-lt"/>
              <a:ea typeface="+mj-ea"/>
              <a:cs typeface="+mj-cs"/>
            </a:endParaRPr>
          </a:p>
        </p:txBody>
      </p:sp>
      <p:pic>
        <p:nvPicPr>
          <p:cNvPr id="12" name="Picture 11">
            <a:extLst>
              <a:ext uri="{FF2B5EF4-FFF2-40B4-BE49-F238E27FC236}">
                <a16:creationId xmlns:a16="http://schemas.microsoft.com/office/drawing/2014/main" id="{B54549E8-354C-44A9-BB5E-4C24CA5C001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0041" y="1448869"/>
            <a:ext cx="2659472" cy="1715360"/>
          </a:xfrm>
          <a:prstGeom prst="rect">
            <a:avLst/>
          </a:prstGeom>
        </p:spPr>
      </p:pic>
      <p:pic>
        <p:nvPicPr>
          <p:cNvPr id="17" name="Picture 16">
            <a:extLst>
              <a:ext uri="{FF2B5EF4-FFF2-40B4-BE49-F238E27FC236}">
                <a16:creationId xmlns:a16="http://schemas.microsoft.com/office/drawing/2014/main" id="{1CA1DA71-2220-44B4-85D3-D97C2363E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0143" y="604506"/>
            <a:ext cx="2646677" cy="3404086"/>
          </a:xfrm>
          <a:prstGeom prst="rect">
            <a:avLst/>
          </a:prstGeom>
        </p:spPr>
      </p:pic>
      <p:cxnSp>
        <p:nvCxnSpPr>
          <p:cNvPr id="26" name="Straight Connector 25">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indoor, table, sitting, laying&#10;&#10;Description automatically generated">
            <a:extLst>
              <a:ext uri="{FF2B5EF4-FFF2-40B4-BE49-F238E27FC236}">
                <a16:creationId xmlns:a16="http://schemas.microsoft.com/office/drawing/2014/main" id="{BEF58187-B30C-4681-93E2-C16E215ED3D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225269" y="1448280"/>
            <a:ext cx="2648372" cy="1761167"/>
          </a:xfrm>
          <a:prstGeom prst="rect">
            <a:avLst/>
          </a:prstGeom>
        </p:spPr>
      </p:pic>
      <p:cxnSp>
        <p:nvCxnSpPr>
          <p:cNvPr id="30" name="Straight Connector 29">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779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E1D13B4D-814E-4AE9-826C-205419BDB99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61" b="76671"/>
          <a:stretch/>
        </p:blipFill>
        <p:spPr>
          <a:xfrm>
            <a:off x="1524020" y="5263376"/>
            <a:ext cx="9143980" cy="159462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C4C603FA-6CB1-4FAE-B4B9-549D0B10255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84816" r="66708"/>
          <a:stretch/>
        </p:blipFill>
        <p:spPr>
          <a:xfrm>
            <a:off x="1524001" y="-1"/>
            <a:ext cx="3445727" cy="512956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81CEDD2-D4DC-4183-B500-C54C3F62B3F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24549" y="1256856"/>
            <a:ext cx="3010433" cy="2011680"/>
          </a:xfrm>
          <a:prstGeom prst="rect">
            <a:avLst/>
          </a:prstGeom>
        </p:spPr>
      </p:pic>
      <p:sp>
        <p:nvSpPr>
          <p:cNvPr id="14" name="Rectangle 13">
            <a:extLst>
              <a:ext uri="{FF2B5EF4-FFF2-40B4-BE49-F238E27FC236}">
                <a16:creationId xmlns:a16="http://schemas.microsoft.com/office/drawing/2014/main" id="{70EDEC63-69B4-4F73-809A-863C8138E31F}"/>
              </a:ext>
            </a:extLst>
          </p:cNvPr>
          <p:cNvSpPr/>
          <p:nvPr/>
        </p:nvSpPr>
        <p:spPr>
          <a:xfrm>
            <a:off x="3828818" y="5829856"/>
            <a:ext cx="5275611" cy="461665"/>
          </a:xfrm>
          <a:prstGeom prst="rect">
            <a:avLst/>
          </a:prstGeom>
        </p:spPr>
        <p:txBody>
          <a:bodyPr wrap="none">
            <a:spAutoFit/>
          </a:bodyPr>
          <a:lstStyle/>
          <a:p>
            <a:r>
              <a:rPr lang="en-US" sz="2400" b="1" dirty="0">
                <a:solidFill>
                  <a:srgbClr val="0070C0"/>
                </a:solidFill>
              </a:rPr>
              <a:t>ONE VILLAGE. </a:t>
            </a:r>
            <a:r>
              <a:rPr lang="en-US" sz="2400" b="1" dirty="0">
                <a:solidFill>
                  <a:schemeClr val="bg1"/>
                </a:solidFill>
              </a:rPr>
              <a:t>ONE VISION. </a:t>
            </a:r>
            <a:r>
              <a:rPr lang="en-US" sz="2400" b="1" dirty="0">
                <a:solidFill>
                  <a:srgbClr val="0070C0"/>
                </a:solidFill>
              </a:rPr>
              <a:t>ONE VOICE.</a:t>
            </a:r>
            <a:r>
              <a:rPr lang="en-US" sz="2400" b="1" dirty="0">
                <a:solidFill>
                  <a:srgbClr val="92D050"/>
                </a:solidFill>
              </a:rPr>
              <a:t>.</a:t>
            </a:r>
          </a:p>
        </p:txBody>
      </p:sp>
      <p:sp>
        <p:nvSpPr>
          <p:cNvPr id="15" name="Rectangle 14">
            <a:extLst>
              <a:ext uri="{FF2B5EF4-FFF2-40B4-BE49-F238E27FC236}">
                <a16:creationId xmlns:a16="http://schemas.microsoft.com/office/drawing/2014/main" id="{93C67FB3-3B81-44C9-8A1F-BDC2D2A98967}"/>
              </a:ext>
            </a:extLst>
          </p:cNvPr>
          <p:cNvSpPr/>
          <p:nvPr/>
        </p:nvSpPr>
        <p:spPr>
          <a:xfrm>
            <a:off x="4869180" y="2222096"/>
            <a:ext cx="5698272" cy="2092881"/>
          </a:xfrm>
          <a:prstGeom prst="rect">
            <a:avLst/>
          </a:prstGeom>
        </p:spPr>
        <p:txBody>
          <a:bodyPr wrap="square">
            <a:spAutoFit/>
          </a:bodyPr>
          <a:lstStyle/>
          <a:p>
            <a:pPr algn="ctr"/>
            <a:r>
              <a:rPr lang="en-US" sz="2800" b="1" dirty="0">
                <a:latin typeface="Garamond" panose="02020404030301010803" pitchFamily="18" charset="0"/>
              </a:rPr>
              <a:t>Counting Formerly Incarcerated Individuals in the 2020 Census</a:t>
            </a:r>
          </a:p>
          <a:p>
            <a:pPr algn="ctr"/>
            <a:endParaRPr lang="en-US" sz="2800" b="1" dirty="0">
              <a:latin typeface="Garamond" panose="02020404030301010803" pitchFamily="18" charset="0"/>
            </a:endParaRPr>
          </a:p>
          <a:p>
            <a:pPr algn="ctr"/>
            <a:endParaRPr lang="en-US" sz="2800" b="1" dirty="0">
              <a:latin typeface="Garamond" panose="02020404030301010803" pitchFamily="18" charset="0"/>
            </a:endParaRPr>
          </a:p>
          <a:p>
            <a:pPr algn="ctr"/>
            <a:r>
              <a:rPr lang="en-US" b="1" dirty="0">
                <a:latin typeface="Garamond" panose="02020404030301010803" pitchFamily="18" charset="0"/>
              </a:rPr>
              <a:t>April 2, 2020</a:t>
            </a:r>
          </a:p>
        </p:txBody>
      </p:sp>
      <p:sp>
        <p:nvSpPr>
          <p:cNvPr id="16" name="TextBox 15">
            <a:extLst>
              <a:ext uri="{FF2B5EF4-FFF2-40B4-BE49-F238E27FC236}">
                <a16:creationId xmlns:a16="http://schemas.microsoft.com/office/drawing/2014/main" id="{F89F9584-34B7-4D5B-A8F5-2B482A5FC89A}"/>
              </a:ext>
            </a:extLst>
          </p:cNvPr>
          <p:cNvSpPr txBox="1"/>
          <p:nvPr/>
        </p:nvSpPr>
        <p:spPr>
          <a:xfrm>
            <a:off x="6172200" y="3429000"/>
            <a:ext cx="4495800" cy="1569660"/>
          </a:xfrm>
          <a:prstGeom prst="rect">
            <a:avLst/>
          </a:prstGeom>
          <a:noFill/>
        </p:spPr>
        <p:txBody>
          <a:bodyPr wrap="square" rtlCol="0">
            <a:spAutoFit/>
          </a:bodyPr>
          <a:lstStyle/>
          <a:p>
            <a:pPr algn="ctr"/>
            <a:r>
              <a:rPr lang="en-US" sz="1600" b="1" i="1" dirty="0">
                <a:solidFill>
                  <a:schemeClr val="bg1"/>
                </a:solidFill>
              </a:rPr>
              <a:t>Leon Russell,</a:t>
            </a:r>
          </a:p>
          <a:p>
            <a:pPr algn="ctr"/>
            <a:r>
              <a:rPr lang="en-US" sz="1600" b="1" i="1" dirty="0">
                <a:solidFill>
                  <a:schemeClr val="bg1"/>
                </a:solidFill>
              </a:rPr>
              <a:t>Chairman – National Board of Directors </a:t>
            </a:r>
          </a:p>
          <a:p>
            <a:pPr algn="ctr"/>
            <a:endParaRPr lang="en-US" sz="1600" b="1" i="1" dirty="0">
              <a:solidFill>
                <a:schemeClr val="bg1"/>
              </a:solidFill>
            </a:endParaRPr>
          </a:p>
          <a:p>
            <a:pPr algn="ctr"/>
            <a:endParaRPr lang="en-US" sz="1600" b="1" i="1" dirty="0">
              <a:solidFill>
                <a:schemeClr val="bg1"/>
              </a:solidFill>
            </a:endParaRPr>
          </a:p>
          <a:p>
            <a:pPr algn="ctr"/>
            <a:r>
              <a:rPr lang="en-US" sz="1600" b="1" i="1" dirty="0" err="1">
                <a:solidFill>
                  <a:schemeClr val="bg1"/>
                </a:solidFill>
              </a:rPr>
              <a:t>Nsombi</a:t>
            </a:r>
            <a:r>
              <a:rPr lang="en-US" sz="1600" b="1" i="1" dirty="0">
                <a:solidFill>
                  <a:schemeClr val="bg1"/>
                </a:solidFill>
              </a:rPr>
              <a:t> Lambright,</a:t>
            </a:r>
          </a:p>
          <a:p>
            <a:pPr algn="ctr"/>
            <a:r>
              <a:rPr lang="en-US" sz="1600" b="1" i="1" dirty="0">
                <a:solidFill>
                  <a:schemeClr val="bg1"/>
                </a:solidFill>
              </a:rPr>
              <a:t>Executive Director</a:t>
            </a:r>
          </a:p>
        </p:txBody>
      </p:sp>
      <p:sp>
        <p:nvSpPr>
          <p:cNvPr id="17" name="Rectangle 16">
            <a:extLst>
              <a:ext uri="{FF2B5EF4-FFF2-40B4-BE49-F238E27FC236}">
                <a16:creationId xmlns:a16="http://schemas.microsoft.com/office/drawing/2014/main" id="{A0C6F4E7-D5DE-4CE6-AB7A-328267DC5775}"/>
              </a:ext>
            </a:extLst>
          </p:cNvPr>
          <p:cNvSpPr/>
          <p:nvPr/>
        </p:nvSpPr>
        <p:spPr>
          <a:xfrm>
            <a:off x="1790131" y="3088657"/>
            <a:ext cx="2812918" cy="1292662"/>
          </a:xfrm>
          <a:prstGeom prst="rect">
            <a:avLst/>
          </a:prstGeom>
        </p:spPr>
        <p:txBody>
          <a:bodyPr wrap="square">
            <a:spAutoFit/>
          </a:bodyPr>
          <a:lstStyle/>
          <a:p>
            <a:pPr algn="ctr"/>
            <a:r>
              <a:rPr lang="en-US" sz="1000" b="1" i="1" dirty="0">
                <a:solidFill>
                  <a:schemeClr val="bg1"/>
                </a:solidFill>
                <a:latin typeface="Century Gothic" panose="020B0502020202020204" pitchFamily="34" charset="0"/>
              </a:rPr>
              <a:t>NSOMBI LAMBRIGHT</a:t>
            </a:r>
          </a:p>
          <a:p>
            <a:pPr algn="ctr"/>
            <a:r>
              <a:rPr lang="en-US" sz="1000" b="1" i="1" dirty="0">
                <a:solidFill>
                  <a:schemeClr val="bg1"/>
                </a:solidFill>
                <a:latin typeface="Century Gothic" panose="020B0502020202020204" pitchFamily="34" charset="0"/>
              </a:rPr>
              <a:t>EXECUTIVE DIRECTOR</a:t>
            </a:r>
          </a:p>
          <a:p>
            <a:pPr algn="ctr"/>
            <a:endParaRPr lang="en-US" sz="1000" b="1" i="1" dirty="0">
              <a:solidFill>
                <a:schemeClr val="bg1"/>
              </a:solidFill>
              <a:latin typeface="Century Gothic" panose="020B0502020202020204" pitchFamily="34" charset="0"/>
            </a:endParaRPr>
          </a:p>
          <a:p>
            <a:pPr algn="ctr"/>
            <a:r>
              <a:rPr lang="en-US" sz="1000" b="1" i="1" dirty="0">
                <a:solidFill>
                  <a:schemeClr val="bg1"/>
                </a:solidFill>
                <a:latin typeface="Century Gothic" panose="020B0502020202020204" pitchFamily="34" charset="0"/>
              </a:rPr>
              <a:t>SHIRLEY M. MOCK</a:t>
            </a:r>
          </a:p>
          <a:p>
            <a:pPr algn="ctr"/>
            <a:r>
              <a:rPr lang="en-US" sz="1000" b="1" i="1" dirty="0">
                <a:solidFill>
                  <a:schemeClr val="bg1"/>
                </a:solidFill>
                <a:latin typeface="Century Gothic" panose="020B0502020202020204" pitchFamily="34" charset="0"/>
              </a:rPr>
              <a:t>CHIEF OPERATING OFFICER</a:t>
            </a:r>
          </a:p>
          <a:p>
            <a:endParaRPr lang="en-US" sz="1000" b="1" dirty="0">
              <a:solidFill>
                <a:schemeClr val="bg1"/>
              </a:solidFill>
            </a:endParaRPr>
          </a:p>
          <a:p>
            <a:endParaRPr lang="en-US" dirty="0"/>
          </a:p>
        </p:txBody>
      </p:sp>
    </p:spTree>
    <p:extLst>
      <p:ext uri="{BB962C8B-B14F-4D97-AF65-F5344CB8AC3E}">
        <p14:creationId xmlns:p14="http://schemas.microsoft.com/office/powerpoint/2010/main" val="902129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TotalTime>
  <Words>2872</Words>
  <Application>Microsoft Office PowerPoint</Application>
  <PresentationFormat>Widescreen</PresentationFormat>
  <Paragraphs>327</Paragraphs>
  <Slides>40</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vt:i4>
      </vt:variant>
    </vt:vector>
  </HeadingPairs>
  <TitlesOfParts>
    <vt:vector size="55" baseType="lpstr">
      <vt:lpstr>Arial</vt:lpstr>
      <vt:lpstr>Ayuthaya</vt:lpstr>
      <vt:lpstr>Calibri</vt:lpstr>
      <vt:lpstr>Calibri Light</vt:lpstr>
      <vt:lpstr>Century Gothic</vt:lpstr>
      <vt:lpstr>Garamond</vt:lpstr>
      <vt:lpstr>Georgia</vt:lpstr>
      <vt:lpstr>inherit</vt:lpstr>
      <vt:lpstr>Lora</vt:lpstr>
      <vt:lpstr>Palatino</vt:lpstr>
      <vt:lpstr>Roboto</vt:lpstr>
      <vt:lpstr>UrbanoBoldCondensed</vt:lpstr>
      <vt:lpstr>Wingdings</vt:lpstr>
      <vt:lpstr>Work Sans</vt:lpstr>
      <vt:lpstr>Office Theme</vt:lpstr>
      <vt:lpstr>PowerPoint Presentation</vt:lpstr>
      <vt:lpstr>What We Will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Counting Formerly Incarcerated Persons in the 2020 Census  </vt:lpstr>
      <vt:lpstr>2020 Census Counting Prisoners: A Brief Primer</vt:lpstr>
      <vt:lpstr> A Growing and Significant Population: Counting Formerly Incarcerated</vt:lpstr>
      <vt:lpstr>Obstacles to an Accurate Count of  Formerly Incarcerated Persons</vt:lpstr>
      <vt:lpstr>Strategies: Us Counting Us</vt:lpstr>
      <vt:lpstr>Count All of Us or None   Our Vision:  This Census, let’s make sure #We Count all our formerly-incarcerated comrades and family members and keep our resources –our schools, healthcare, social services and housing in our community!  Riverside, CA San Antonio, TX </vt:lpstr>
      <vt:lpstr>We are part of this country and we need to be represented. Being counted means being heard – it means having our needs met.</vt:lpstr>
      <vt:lpstr>PowerPoint Presentation</vt:lpstr>
      <vt:lpstr>PowerPoint Presentation</vt:lpstr>
      <vt:lpstr>Conclusion</vt:lpstr>
      <vt:lpstr>Thank you!</vt:lpstr>
      <vt:lpstr>PRISON GERRYMANDERING</vt:lpstr>
      <vt:lpstr>PowerPoint Presentation</vt:lpstr>
      <vt:lpstr>PowerPoint Presentation</vt:lpstr>
      <vt:lpstr>PowerPoint Presentation</vt:lpstr>
      <vt:lpstr>Hard-to-Count Mapping Application</vt:lpstr>
      <vt:lpstr>PowerPoint Presentation</vt:lpstr>
      <vt:lpstr>PowerPoint Presentation</vt:lpstr>
      <vt:lpstr>PowerPoint Presentation</vt:lpstr>
      <vt:lpstr>Special thanks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 McBride</dc:creator>
  <cp:lastModifiedBy>Fred McBride</cp:lastModifiedBy>
  <cp:revision>16</cp:revision>
  <dcterms:created xsi:type="dcterms:W3CDTF">2020-03-31T19:01:37Z</dcterms:created>
  <dcterms:modified xsi:type="dcterms:W3CDTF">2020-04-02T18:45:39Z</dcterms:modified>
</cp:coreProperties>
</file>